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1"/>
  </p:notes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League Spartan" charset="1" panose="00000800000000000000"/>
      <p:regular r:id="rId16"/>
    </p:embeddedFont>
    <p:embeddedFont>
      <p:font typeface="Arimo Bold" charset="1" panose="020B0704020202020204"/>
      <p:regular r:id="rId17"/>
    </p:embeddedFont>
    <p:embeddedFont>
      <p:font typeface="Open Sans Bold" charset="1" panose="00000000000000000000"/>
      <p:regular r:id="rId18"/>
    </p:embeddedFont>
    <p:embeddedFont>
      <p:font typeface="Arimo" charset="1" panose="020B0604020202020204"/>
      <p:regular r:id="rId19"/>
    </p:embeddedFont>
    <p:embeddedFont>
      <p:font typeface="Open Sans" charset="1" panose="000000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notesMasters/notesMaster1.xml" Type="http://schemas.openxmlformats.org/officeDocument/2006/relationships/notesMaster"/><Relationship Id="rId22" Target="theme/theme2.xml" Type="http://schemas.openxmlformats.org/officeDocument/2006/relationships/theme"/><Relationship Id="rId23" Target="notesSlides/notesSlide1.xml" Type="http://schemas.openxmlformats.org/officeDocument/2006/relationships/note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Sekarang kita akan membahas dampak sosial dan psikologis yang muncul akibat pandemi.</a:t>
            </a:r>
          </a:p>
          <a:p>
            <a:r>
              <a:rPr lang="en-US"/>
              <a:t/>
            </a:r>
          </a:p>
          <a:p>
            <a:r>
              <a:rPr lang="en-US"/>
              <a:t>[Pause for a moment]</a:t>
            </a:r>
          </a:p>
          <a:p>
            <a:r>
              <a:rPr lang="en-US"/>
              <a:t/>
            </a:r>
          </a:p>
          <a:p>
            <a:r>
              <a:rPr lang="en-US"/>
              <a:t>Salah satu isu utama adalah isolasi sosial. Ketika kita terpaksa menjaga jarak fisik, banyak dari kita merasa terputus dari orang lain, yang bisa menyebabkan stres dan kesepian.</a:t>
            </a:r>
          </a:p>
          <a:p>
            <a:r>
              <a:rPr lang="en-US"/>
              <a:t/>
            </a:r>
          </a:p>
          <a:p>
            <a:r>
              <a:rPr lang="en-US"/>
              <a:t>[Emphasize the impact]</a:t>
            </a:r>
          </a:p>
          <a:p>
            <a:r>
              <a:rPr lang="en-US"/>
              <a:t/>
            </a:r>
          </a:p>
          <a:p>
            <a:r>
              <a:rPr lang="en-US"/>
              <a:t>Poin penting di sini adalah bahwa dampak ini tidak hanya mempengaruhi kesehatan mental individu, tetapi juga dapat mempengaruhi interaksi sosial kita secara keseluruhan. Ketika kita kehilangan kesempatan untuk berinteraksi secara langsung, hubungan yang kita miliki bisa terpengaruh.</a:t>
            </a:r>
          </a:p>
          <a:p>
            <a:r>
              <a:rPr lang="en-US"/>
              <a:t/>
            </a:r>
          </a:p>
          <a:p>
            <a:r>
              <a:rPr lang="en-US"/>
              <a:t>[Pause to let the audience reflect]</a:t>
            </a:r>
          </a:p>
          <a:p>
            <a:r>
              <a:rPr lang="en-US"/>
              <a:t/>
            </a:r>
          </a:p>
          <a:p>
            <a:r>
              <a:rPr lang="en-US"/>
              <a:t>Jadi, mari kita ingat bahwa penting untuk mencari cara untuk tetap terhubung dengan orang lain, meskipun dalam situasi yang sulit ini. Selanjutnya, kita akan membahas tentang waktu dan tempat penelitian yang relevan dengan topik ini.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30.png" Type="http://schemas.openxmlformats.org/officeDocument/2006/relationships/image"/><Relationship Id="rId12" Target="../media/image31.svg" Type="http://schemas.openxmlformats.org/officeDocument/2006/relationships/image"/><Relationship Id="rId13" Target="../media/image32.png" Type="http://schemas.openxmlformats.org/officeDocument/2006/relationships/image"/><Relationship Id="rId14" Target="../media/image33.svg" Type="http://schemas.openxmlformats.org/officeDocument/2006/relationships/image"/><Relationship Id="rId2" Target="../notesSlides/notesSlide1.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065709" y="-153329"/>
            <a:ext cx="9504844" cy="10760201"/>
          </a:xfrm>
          <a:custGeom>
            <a:avLst/>
            <a:gdLst/>
            <a:ahLst/>
            <a:cxnLst/>
            <a:rect r="r" b="b" t="t" l="l"/>
            <a:pathLst>
              <a:path h="10760201" w="9504844">
                <a:moveTo>
                  <a:pt x="0" y="0"/>
                </a:moveTo>
                <a:lnTo>
                  <a:pt x="9504844" y="0"/>
                </a:lnTo>
                <a:lnTo>
                  <a:pt x="9504844" y="10760201"/>
                </a:lnTo>
                <a:lnTo>
                  <a:pt x="0" y="10760201"/>
                </a:lnTo>
                <a:lnTo>
                  <a:pt x="0" y="0"/>
                </a:lnTo>
                <a:close/>
              </a:path>
            </a:pathLst>
          </a:custGeom>
          <a:blipFill>
            <a:blip r:embed="rId2">
              <a:alphaModFix amt="40000"/>
            </a:blip>
            <a:stretch>
              <a:fillRect l="0" t="0" r="0" b="0"/>
            </a:stretch>
          </a:blipFill>
        </p:spPr>
      </p:sp>
      <p:sp>
        <p:nvSpPr>
          <p:cNvPr name="Freeform 3" id="3"/>
          <p:cNvSpPr/>
          <p:nvPr/>
        </p:nvSpPr>
        <p:spPr>
          <a:xfrm flipH="false" flipV="false" rot="0">
            <a:off x="0" y="5815150"/>
            <a:ext cx="7071310" cy="6868010"/>
          </a:xfrm>
          <a:custGeom>
            <a:avLst/>
            <a:gdLst/>
            <a:ahLst/>
            <a:cxnLst/>
            <a:rect r="r" b="b" t="t" l="l"/>
            <a:pathLst>
              <a:path h="6868010" w="7071310">
                <a:moveTo>
                  <a:pt x="0" y="0"/>
                </a:moveTo>
                <a:lnTo>
                  <a:pt x="7071310" y="0"/>
                </a:lnTo>
                <a:lnTo>
                  <a:pt x="7071310" y="6868010"/>
                </a:lnTo>
                <a:lnTo>
                  <a:pt x="0" y="68680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45554"/>
            <a:ext cx="7071310" cy="6868010"/>
          </a:xfrm>
          <a:custGeom>
            <a:avLst/>
            <a:gdLst/>
            <a:ahLst/>
            <a:cxnLst/>
            <a:rect r="r" b="b" t="t" l="l"/>
            <a:pathLst>
              <a:path h="6868010" w="7071310">
                <a:moveTo>
                  <a:pt x="0" y="0"/>
                </a:moveTo>
                <a:lnTo>
                  <a:pt x="7071310" y="0"/>
                </a:lnTo>
                <a:lnTo>
                  <a:pt x="7071310" y="6868010"/>
                </a:lnTo>
                <a:lnTo>
                  <a:pt x="0" y="68680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658633" y="-260176"/>
            <a:ext cx="7071310" cy="6868010"/>
          </a:xfrm>
          <a:custGeom>
            <a:avLst/>
            <a:gdLst/>
            <a:ahLst/>
            <a:cxnLst/>
            <a:rect r="r" b="b" t="t" l="l"/>
            <a:pathLst>
              <a:path h="6868010" w="7071310">
                <a:moveTo>
                  <a:pt x="0" y="0"/>
                </a:moveTo>
                <a:lnTo>
                  <a:pt x="7071310" y="0"/>
                </a:lnTo>
                <a:lnTo>
                  <a:pt x="7071310" y="6868010"/>
                </a:lnTo>
                <a:lnTo>
                  <a:pt x="0" y="68680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3816380" y="5585646"/>
            <a:ext cx="7071310" cy="6868010"/>
          </a:xfrm>
          <a:custGeom>
            <a:avLst/>
            <a:gdLst/>
            <a:ahLst/>
            <a:cxnLst/>
            <a:rect r="r" b="b" t="t" l="l"/>
            <a:pathLst>
              <a:path h="6868010" w="7071310">
                <a:moveTo>
                  <a:pt x="0" y="0"/>
                </a:moveTo>
                <a:lnTo>
                  <a:pt x="7071311" y="0"/>
                </a:lnTo>
                <a:lnTo>
                  <a:pt x="7071311" y="6868010"/>
                </a:lnTo>
                <a:lnTo>
                  <a:pt x="0" y="68680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6908190" y="5700398"/>
            <a:ext cx="7071310" cy="6868010"/>
          </a:xfrm>
          <a:custGeom>
            <a:avLst/>
            <a:gdLst/>
            <a:ahLst/>
            <a:cxnLst/>
            <a:rect r="r" b="b" t="t" l="l"/>
            <a:pathLst>
              <a:path h="6868010" w="7071310">
                <a:moveTo>
                  <a:pt x="0" y="0"/>
                </a:moveTo>
                <a:lnTo>
                  <a:pt x="7071310" y="0"/>
                </a:lnTo>
                <a:lnTo>
                  <a:pt x="7071310" y="6868010"/>
                </a:lnTo>
                <a:lnTo>
                  <a:pt x="0" y="68680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2729943" y="-153329"/>
            <a:ext cx="7071310" cy="6868010"/>
          </a:xfrm>
          <a:custGeom>
            <a:avLst/>
            <a:gdLst/>
            <a:ahLst/>
            <a:cxnLst/>
            <a:rect r="r" b="b" t="t" l="l"/>
            <a:pathLst>
              <a:path h="6868010" w="7071310">
                <a:moveTo>
                  <a:pt x="0" y="0"/>
                </a:moveTo>
                <a:lnTo>
                  <a:pt x="7071310" y="0"/>
                </a:lnTo>
                <a:lnTo>
                  <a:pt x="7071310" y="6868010"/>
                </a:lnTo>
                <a:lnTo>
                  <a:pt x="0" y="68680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5400000">
            <a:off x="1078623" y="8488653"/>
            <a:ext cx="703795" cy="1995295"/>
          </a:xfrm>
          <a:custGeom>
            <a:avLst/>
            <a:gdLst/>
            <a:ahLst/>
            <a:cxnLst/>
            <a:rect r="r" b="b" t="t" l="l"/>
            <a:pathLst>
              <a:path h="1995295" w="703795">
                <a:moveTo>
                  <a:pt x="0" y="0"/>
                </a:moveTo>
                <a:lnTo>
                  <a:pt x="703795" y="0"/>
                </a:lnTo>
                <a:lnTo>
                  <a:pt x="703795" y="1995294"/>
                </a:lnTo>
                <a:lnTo>
                  <a:pt x="0" y="199529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2526567" y="-1684526"/>
            <a:ext cx="6583680" cy="4114800"/>
          </a:xfrm>
          <a:custGeom>
            <a:avLst/>
            <a:gdLst/>
            <a:ahLst/>
            <a:cxnLst/>
            <a:rect r="r" b="b" t="t" l="l"/>
            <a:pathLst>
              <a:path h="4114800" w="6583680">
                <a:moveTo>
                  <a:pt x="0" y="0"/>
                </a:moveTo>
                <a:lnTo>
                  <a:pt x="6583680" y="0"/>
                </a:lnTo>
                <a:lnTo>
                  <a:pt x="658368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16778822" y="2430274"/>
            <a:ext cx="1146427" cy="1487111"/>
          </a:xfrm>
          <a:custGeom>
            <a:avLst/>
            <a:gdLst/>
            <a:ahLst/>
            <a:cxnLst/>
            <a:rect r="r" b="b" t="t" l="l"/>
            <a:pathLst>
              <a:path h="1487111" w="1146427">
                <a:moveTo>
                  <a:pt x="0" y="0"/>
                </a:moveTo>
                <a:lnTo>
                  <a:pt x="1146427" y="0"/>
                </a:lnTo>
                <a:lnTo>
                  <a:pt x="1146427" y="1487111"/>
                </a:lnTo>
                <a:lnTo>
                  <a:pt x="0" y="148711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2410350" y="1554646"/>
            <a:ext cx="12939062" cy="7768941"/>
          </a:xfrm>
          <a:custGeom>
            <a:avLst/>
            <a:gdLst/>
            <a:ahLst/>
            <a:cxnLst/>
            <a:rect r="r" b="b" t="t" l="l"/>
            <a:pathLst>
              <a:path h="7768941" w="12939062">
                <a:moveTo>
                  <a:pt x="0" y="0"/>
                </a:moveTo>
                <a:lnTo>
                  <a:pt x="12939062" y="0"/>
                </a:lnTo>
                <a:lnTo>
                  <a:pt x="12939062" y="7768940"/>
                </a:lnTo>
                <a:lnTo>
                  <a:pt x="0" y="7768940"/>
                </a:lnTo>
                <a:lnTo>
                  <a:pt x="0" y="0"/>
                </a:lnTo>
                <a:close/>
              </a:path>
            </a:pathLst>
          </a:custGeom>
          <a:blipFill>
            <a:blip r:embed="rId11"/>
            <a:stretch>
              <a:fillRect l="0" t="-9009" r="0" b="-24021"/>
            </a:stretch>
          </a:blipFill>
        </p:spPr>
      </p:sp>
      <p:sp>
        <p:nvSpPr>
          <p:cNvPr name="Freeform 13" id="13"/>
          <p:cNvSpPr/>
          <p:nvPr/>
        </p:nvSpPr>
        <p:spPr>
          <a:xfrm flipH="false" flipV="false" rot="0">
            <a:off x="-162521" y="-540315"/>
            <a:ext cx="3698177" cy="4114800"/>
          </a:xfrm>
          <a:custGeom>
            <a:avLst/>
            <a:gdLst/>
            <a:ahLst/>
            <a:cxnLst/>
            <a:rect r="r" b="b" t="t" l="l"/>
            <a:pathLst>
              <a:path h="4114800" w="3698177">
                <a:moveTo>
                  <a:pt x="0" y="0"/>
                </a:moveTo>
                <a:lnTo>
                  <a:pt x="3698176" y="0"/>
                </a:lnTo>
                <a:lnTo>
                  <a:pt x="3698176"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4" id="14"/>
          <p:cNvSpPr txBox="true"/>
          <p:nvPr/>
        </p:nvSpPr>
        <p:spPr>
          <a:xfrm rot="0">
            <a:off x="3780262" y="4395532"/>
            <a:ext cx="10199239" cy="1491028"/>
          </a:xfrm>
          <a:prstGeom prst="rect">
            <a:avLst/>
          </a:prstGeom>
        </p:spPr>
        <p:txBody>
          <a:bodyPr anchor="t" rtlCol="false" tIns="0" lIns="0" bIns="0" rIns="0">
            <a:spAutoFit/>
          </a:bodyPr>
          <a:lstStyle/>
          <a:p>
            <a:pPr algn="ctr">
              <a:lnSpc>
                <a:spcPts val="12122"/>
              </a:lnSpc>
              <a:spcBef>
                <a:spcPct val="0"/>
              </a:spcBef>
            </a:pPr>
            <a:r>
              <a:rPr lang="en-US" sz="8658">
                <a:solidFill>
                  <a:srgbClr val="FFFFFF"/>
                </a:solidFill>
                <a:latin typeface="League Spartan"/>
                <a:ea typeface="League Spartan"/>
                <a:cs typeface="League Spartan"/>
                <a:sym typeface="League Spartan"/>
              </a:rPr>
              <a:t>Dampak covid-19 </a:t>
            </a:r>
          </a:p>
        </p:txBody>
      </p:sp>
      <p:sp>
        <p:nvSpPr>
          <p:cNvPr name="TextBox 15" id="15"/>
          <p:cNvSpPr txBox="true"/>
          <p:nvPr/>
        </p:nvSpPr>
        <p:spPr>
          <a:xfrm rot="0">
            <a:off x="5016324" y="3460185"/>
            <a:ext cx="8098771" cy="800100"/>
          </a:xfrm>
          <a:prstGeom prst="rect">
            <a:avLst/>
          </a:prstGeom>
        </p:spPr>
        <p:txBody>
          <a:bodyPr anchor="t" rtlCol="false" tIns="0" lIns="0" bIns="0" rIns="0">
            <a:spAutoFit/>
          </a:bodyPr>
          <a:lstStyle/>
          <a:p>
            <a:pPr algn="ctr">
              <a:lnSpc>
                <a:spcPts val="6300"/>
              </a:lnSpc>
              <a:spcBef>
                <a:spcPct val="0"/>
              </a:spcBef>
            </a:pPr>
            <a:r>
              <a:rPr lang="en-US" b="true" sz="4500">
                <a:solidFill>
                  <a:srgbClr val="FFFFFF"/>
                </a:solidFill>
                <a:latin typeface="Arimo Bold"/>
                <a:ea typeface="Arimo Bold"/>
                <a:cs typeface="Arimo Bold"/>
                <a:sym typeface="Arimo Bold"/>
              </a:rPr>
              <a:t>Menyikapi krisis dan peluang </a:t>
            </a:r>
          </a:p>
        </p:txBody>
      </p:sp>
      <p:sp>
        <p:nvSpPr>
          <p:cNvPr name="TextBox 16" id="16"/>
          <p:cNvSpPr txBox="true"/>
          <p:nvPr/>
        </p:nvSpPr>
        <p:spPr>
          <a:xfrm rot="0">
            <a:off x="7498231" y="7419451"/>
            <a:ext cx="2763301" cy="1600200"/>
          </a:xfrm>
          <a:prstGeom prst="rect">
            <a:avLst/>
          </a:prstGeom>
        </p:spPr>
        <p:txBody>
          <a:bodyPr anchor="t" rtlCol="false" tIns="0" lIns="0" bIns="0" rIns="0">
            <a:spAutoFit/>
          </a:bodyPr>
          <a:lstStyle/>
          <a:p>
            <a:pPr algn="ctr">
              <a:lnSpc>
                <a:spcPts val="6300"/>
              </a:lnSpc>
            </a:pPr>
            <a:r>
              <a:rPr lang="en-US" sz="4500" b="true">
                <a:solidFill>
                  <a:srgbClr val="FFFFFF"/>
                </a:solidFill>
                <a:latin typeface="Arimo Bold"/>
                <a:ea typeface="Arimo Bold"/>
                <a:cs typeface="Arimo Bold"/>
                <a:sym typeface="Arimo Bold"/>
              </a:rPr>
              <a:t>oleh :</a:t>
            </a:r>
          </a:p>
          <a:p>
            <a:pPr algn="ctr">
              <a:lnSpc>
                <a:spcPts val="6300"/>
              </a:lnSpc>
              <a:spcBef>
                <a:spcPct val="0"/>
              </a:spcBef>
            </a:pPr>
            <a:r>
              <a:rPr lang="en-US" b="true" sz="4500">
                <a:solidFill>
                  <a:srgbClr val="FFFFFF"/>
                </a:solidFill>
                <a:latin typeface="Arimo Bold"/>
                <a:ea typeface="Arimo Bold"/>
                <a:cs typeface="Arimo Bold"/>
                <a:sym typeface="Arimo Bold"/>
              </a:rPr>
              <a:t>Ilvi nabila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3354B"/>
        </a:solidFill>
      </p:bgPr>
    </p:bg>
    <p:spTree>
      <p:nvGrpSpPr>
        <p:cNvPr id="1" name=""/>
        <p:cNvGrpSpPr/>
        <p:nvPr/>
      </p:nvGrpSpPr>
      <p:grpSpPr>
        <a:xfrm>
          <a:off x="0" y="0"/>
          <a:ext cx="0" cy="0"/>
          <a:chOff x="0" y="0"/>
          <a:chExt cx="0" cy="0"/>
        </a:xfrm>
      </p:grpSpPr>
      <p:sp>
        <p:nvSpPr>
          <p:cNvPr name="Freeform 2" id="2"/>
          <p:cNvSpPr/>
          <p:nvPr/>
        </p:nvSpPr>
        <p:spPr>
          <a:xfrm flipH="false" flipV="false" rot="0">
            <a:off x="15537499" y="408799"/>
            <a:ext cx="1487448" cy="1929472"/>
          </a:xfrm>
          <a:custGeom>
            <a:avLst/>
            <a:gdLst/>
            <a:ahLst/>
            <a:cxnLst/>
            <a:rect r="r" b="b" t="t" l="l"/>
            <a:pathLst>
              <a:path h="1929472" w="1487448">
                <a:moveTo>
                  <a:pt x="0" y="0"/>
                </a:moveTo>
                <a:lnTo>
                  <a:pt x="1487447" y="0"/>
                </a:lnTo>
                <a:lnTo>
                  <a:pt x="1487447" y="1929472"/>
                </a:lnTo>
                <a:lnTo>
                  <a:pt x="0" y="19294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87293" y="7753458"/>
            <a:ext cx="1487448" cy="1929472"/>
          </a:xfrm>
          <a:custGeom>
            <a:avLst/>
            <a:gdLst/>
            <a:ahLst/>
            <a:cxnLst/>
            <a:rect r="r" b="b" t="t" l="l"/>
            <a:pathLst>
              <a:path h="1929472" w="1487448">
                <a:moveTo>
                  <a:pt x="0" y="0"/>
                </a:moveTo>
                <a:lnTo>
                  <a:pt x="1487448" y="0"/>
                </a:lnTo>
                <a:lnTo>
                  <a:pt x="1487448" y="1929473"/>
                </a:lnTo>
                <a:lnTo>
                  <a:pt x="0" y="19294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892260" y="845119"/>
            <a:ext cx="764962" cy="2168706"/>
          </a:xfrm>
          <a:custGeom>
            <a:avLst/>
            <a:gdLst/>
            <a:ahLst/>
            <a:cxnLst/>
            <a:rect r="r" b="b" t="t" l="l"/>
            <a:pathLst>
              <a:path h="2168706" w="764962">
                <a:moveTo>
                  <a:pt x="0" y="0"/>
                </a:moveTo>
                <a:lnTo>
                  <a:pt x="764962" y="0"/>
                </a:lnTo>
                <a:lnTo>
                  <a:pt x="764962" y="2168707"/>
                </a:lnTo>
                <a:lnTo>
                  <a:pt x="0" y="21687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5400000">
            <a:off x="15155018" y="7251361"/>
            <a:ext cx="764962" cy="2168706"/>
          </a:xfrm>
          <a:custGeom>
            <a:avLst/>
            <a:gdLst/>
            <a:ahLst/>
            <a:cxnLst/>
            <a:rect r="r" b="b" t="t" l="l"/>
            <a:pathLst>
              <a:path h="2168706" w="764962">
                <a:moveTo>
                  <a:pt x="764961" y="2168706"/>
                </a:moveTo>
                <a:lnTo>
                  <a:pt x="0" y="2168706"/>
                </a:lnTo>
                <a:lnTo>
                  <a:pt x="0" y="0"/>
                </a:lnTo>
                <a:lnTo>
                  <a:pt x="764961" y="0"/>
                </a:lnTo>
                <a:lnTo>
                  <a:pt x="764961" y="216870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168611" y="3767021"/>
            <a:ext cx="13950777" cy="2476733"/>
          </a:xfrm>
          <a:prstGeom prst="rect">
            <a:avLst/>
          </a:prstGeom>
        </p:spPr>
        <p:txBody>
          <a:bodyPr anchor="t" rtlCol="false" tIns="0" lIns="0" bIns="0" rIns="0">
            <a:spAutoFit/>
          </a:bodyPr>
          <a:lstStyle/>
          <a:p>
            <a:pPr algn="ctr">
              <a:lnSpc>
                <a:spcPts val="20299"/>
              </a:lnSpc>
              <a:spcBef>
                <a:spcPct val="0"/>
              </a:spcBef>
            </a:pPr>
            <a:r>
              <a:rPr lang="en-US" sz="14499">
                <a:solidFill>
                  <a:srgbClr val="FFFFFF"/>
                </a:solidFill>
                <a:latin typeface="League Spartan"/>
                <a:ea typeface="League Spartan"/>
                <a:cs typeface="League Spartan"/>
                <a:sym typeface="League Spartan"/>
              </a:rPr>
              <a:t>Terima Kasih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3354B"/>
        </a:solidFill>
      </p:bgPr>
    </p:bg>
    <p:spTree>
      <p:nvGrpSpPr>
        <p:cNvPr id="1" name=""/>
        <p:cNvGrpSpPr/>
        <p:nvPr/>
      </p:nvGrpSpPr>
      <p:grpSpPr>
        <a:xfrm>
          <a:off x="0" y="0"/>
          <a:ext cx="0" cy="0"/>
          <a:chOff x="0" y="0"/>
          <a:chExt cx="0" cy="0"/>
        </a:xfrm>
      </p:grpSpPr>
      <p:sp>
        <p:nvSpPr>
          <p:cNvPr name="Freeform 2" id="2"/>
          <p:cNvSpPr/>
          <p:nvPr/>
        </p:nvSpPr>
        <p:spPr>
          <a:xfrm flipH="false" flipV="false" rot="0">
            <a:off x="16621852" y="0"/>
            <a:ext cx="1487448" cy="1929472"/>
          </a:xfrm>
          <a:custGeom>
            <a:avLst/>
            <a:gdLst/>
            <a:ahLst/>
            <a:cxnLst/>
            <a:rect r="r" b="b" t="t" l="l"/>
            <a:pathLst>
              <a:path h="1929472" w="1487448">
                <a:moveTo>
                  <a:pt x="0" y="0"/>
                </a:moveTo>
                <a:lnTo>
                  <a:pt x="1487448" y="0"/>
                </a:lnTo>
                <a:lnTo>
                  <a:pt x="1487448" y="1929472"/>
                </a:lnTo>
                <a:lnTo>
                  <a:pt x="0" y="19294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97060" y="8718195"/>
            <a:ext cx="1487448" cy="1929472"/>
          </a:xfrm>
          <a:custGeom>
            <a:avLst/>
            <a:gdLst/>
            <a:ahLst/>
            <a:cxnLst/>
            <a:rect r="r" b="b" t="t" l="l"/>
            <a:pathLst>
              <a:path h="1929472" w="1487448">
                <a:moveTo>
                  <a:pt x="0" y="0"/>
                </a:moveTo>
                <a:lnTo>
                  <a:pt x="1487448" y="0"/>
                </a:lnTo>
                <a:lnTo>
                  <a:pt x="1487448" y="1929472"/>
                </a:lnTo>
                <a:lnTo>
                  <a:pt x="0" y="19294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807907" y="-438134"/>
            <a:ext cx="764962" cy="2168706"/>
          </a:xfrm>
          <a:custGeom>
            <a:avLst/>
            <a:gdLst/>
            <a:ahLst/>
            <a:cxnLst/>
            <a:rect r="r" b="b" t="t" l="l"/>
            <a:pathLst>
              <a:path h="2168706" w="764962">
                <a:moveTo>
                  <a:pt x="0" y="0"/>
                </a:moveTo>
                <a:lnTo>
                  <a:pt x="764962" y="0"/>
                </a:lnTo>
                <a:lnTo>
                  <a:pt x="764962" y="2168706"/>
                </a:lnTo>
                <a:lnTo>
                  <a:pt x="0" y="21687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768111" y="1929472"/>
            <a:ext cx="15853741" cy="7216140"/>
          </a:xfrm>
          <a:custGeom>
            <a:avLst/>
            <a:gdLst/>
            <a:ahLst/>
            <a:cxnLst/>
            <a:rect r="r" b="b" t="t" l="l"/>
            <a:pathLst>
              <a:path h="7216140" w="15853741">
                <a:moveTo>
                  <a:pt x="0" y="0"/>
                </a:moveTo>
                <a:lnTo>
                  <a:pt x="15853741" y="0"/>
                </a:lnTo>
                <a:lnTo>
                  <a:pt x="15853741" y="7216141"/>
                </a:lnTo>
                <a:lnTo>
                  <a:pt x="0" y="7216141"/>
                </a:lnTo>
                <a:lnTo>
                  <a:pt x="0" y="0"/>
                </a:lnTo>
                <a:close/>
              </a:path>
            </a:pathLst>
          </a:custGeom>
          <a:blipFill>
            <a:blip r:embed="rId6"/>
            <a:stretch>
              <a:fillRect l="0" t="-34356" r="0" b="-41951"/>
            </a:stretch>
          </a:blipFill>
        </p:spPr>
      </p:sp>
      <p:sp>
        <p:nvSpPr>
          <p:cNvPr name="Freeform 6" id="6"/>
          <p:cNvSpPr/>
          <p:nvPr/>
        </p:nvSpPr>
        <p:spPr>
          <a:xfrm flipH="true" flipV="true" rot="5400000">
            <a:off x="16664180" y="8614630"/>
            <a:ext cx="753638" cy="2136602"/>
          </a:xfrm>
          <a:custGeom>
            <a:avLst/>
            <a:gdLst/>
            <a:ahLst/>
            <a:cxnLst/>
            <a:rect r="r" b="b" t="t" l="l"/>
            <a:pathLst>
              <a:path h="2136602" w="753638">
                <a:moveTo>
                  <a:pt x="753638" y="2136602"/>
                </a:moveTo>
                <a:lnTo>
                  <a:pt x="0" y="2136602"/>
                </a:lnTo>
                <a:lnTo>
                  <a:pt x="0" y="0"/>
                </a:lnTo>
                <a:lnTo>
                  <a:pt x="753638" y="0"/>
                </a:lnTo>
                <a:lnTo>
                  <a:pt x="753638" y="213660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2450553" y="2665499"/>
            <a:ext cx="14590446" cy="5809336"/>
          </a:xfrm>
          <a:prstGeom prst="rect">
            <a:avLst/>
          </a:prstGeom>
        </p:spPr>
        <p:txBody>
          <a:bodyPr anchor="t" rtlCol="false" tIns="0" lIns="0" bIns="0" rIns="0">
            <a:spAutoFit/>
          </a:bodyPr>
          <a:lstStyle/>
          <a:p>
            <a:pPr algn="l">
              <a:lnSpc>
                <a:spcPts val="6604"/>
              </a:lnSpc>
            </a:pPr>
          </a:p>
          <a:p>
            <a:pPr algn="l">
              <a:lnSpc>
                <a:spcPts val="6604"/>
              </a:lnSpc>
            </a:pPr>
            <a:r>
              <a:rPr lang="en-US" sz="4717" b="true">
                <a:solidFill>
                  <a:srgbClr val="23354B"/>
                </a:solidFill>
                <a:latin typeface="Open Sans Bold"/>
                <a:ea typeface="Open Sans Bold"/>
                <a:cs typeface="Open Sans Bold"/>
                <a:sym typeface="Open Sans Bold"/>
              </a:rPr>
              <a:t>• COVID-19 merebak sejak 2020, menjadi pandemi global</a:t>
            </a:r>
          </a:p>
          <a:p>
            <a:pPr algn="l">
              <a:lnSpc>
                <a:spcPts val="6604"/>
              </a:lnSpc>
            </a:pPr>
            <a:r>
              <a:rPr lang="en-US" sz="4717" b="true">
                <a:solidFill>
                  <a:srgbClr val="23354B"/>
                </a:solidFill>
                <a:latin typeface="Open Sans Bold"/>
                <a:ea typeface="Open Sans Bold"/>
                <a:cs typeface="Open Sans Bold"/>
                <a:sym typeface="Open Sans Bold"/>
              </a:rPr>
              <a:t>• Mengubah hampir semua aspek kehidupan manusia</a:t>
            </a:r>
          </a:p>
          <a:p>
            <a:pPr algn="l">
              <a:lnSpc>
                <a:spcPts val="6604"/>
              </a:lnSpc>
              <a:spcBef>
                <a:spcPct val="0"/>
              </a:spcBef>
            </a:pPr>
            <a:r>
              <a:rPr lang="en-US" b="true" sz="4717">
                <a:solidFill>
                  <a:srgbClr val="23354B"/>
                </a:solidFill>
                <a:latin typeface="Open Sans Bold"/>
                <a:ea typeface="Open Sans Bold"/>
                <a:cs typeface="Open Sans Bold"/>
                <a:sym typeface="Open Sans Bold"/>
              </a:rPr>
              <a:t>• Tujuan presentasi: memahami dampak dan adaptasi selama pandemi</a:t>
            </a:r>
          </a:p>
        </p:txBody>
      </p:sp>
      <p:sp>
        <p:nvSpPr>
          <p:cNvPr name="TextBox 8" id="8"/>
          <p:cNvSpPr txBox="true"/>
          <p:nvPr/>
        </p:nvSpPr>
        <p:spPr>
          <a:xfrm rot="0">
            <a:off x="6280124" y="-38052"/>
            <a:ext cx="5727753" cy="1967524"/>
          </a:xfrm>
          <a:prstGeom prst="rect">
            <a:avLst/>
          </a:prstGeom>
        </p:spPr>
        <p:txBody>
          <a:bodyPr anchor="t" rtlCol="false" tIns="0" lIns="0" bIns="0" rIns="0">
            <a:spAutoFit/>
          </a:bodyPr>
          <a:lstStyle/>
          <a:p>
            <a:pPr algn="ctr">
              <a:lnSpc>
                <a:spcPts val="15777"/>
              </a:lnSpc>
              <a:spcBef>
                <a:spcPct val="0"/>
              </a:spcBef>
            </a:pPr>
            <a:r>
              <a:rPr lang="en-US" sz="11269">
                <a:solidFill>
                  <a:srgbClr val="FFFFFF"/>
                </a:solidFill>
                <a:latin typeface="Arimo"/>
                <a:ea typeface="Arimo"/>
                <a:cs typeface="Arimo"/>
                <a:sym typeface="Arimo"/>
              </a:rPr>
              <a:t>Covid-19</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3354B"/>
        </a:solidFill>
      </p:bgPr>
    </p:bg>
    <p:spTree>
      <p:nvGrpSpPr>
        <p:cNvPr id="1" name=""/>
        <p:cNvGrpSpPr/>
        <p:nvPr/>
      </p:nvGrpSpPr>
      <p:grpSpPr>
        <a:xfrm>
          <a:off x="0" y="0"/>
          <a:ext cx="0" cy="0"/>
          <a:chOff x="0" y="0"/>
          <a:chExt cx="0" cy="0"/>
        </a:xfrm>
      </p:grpSpPr>
      <p:sp>
        <p:nvSpPr>
          <p:cNvPr name="Freeform 2" id="2"/>
          <p:cNvSpPr/>
          <p:nvPr/>
        </p:nvSpPr>
        <p:spPr>
          <a:xfrm flipH="false" flipV="false" rot="0">
            <a:off x="6652336" y="6013057"/>
            <a:ext cx="1487448" cy="1929472"/>
          </a:xfrm>
          <a:custGeom>
            <a:avLst/>
            <a:gdLst/>
            <a:ahLst/>
            <a:cxnLst/>
            <a:rect r="r" b="b" t="t" l="l"/>
            <a:pathLst>
              <a:path h="1929472" w="1487448">
                <a:moveTo>
                  <a:pt x="0" y="0"/>
                </a:moveTo>
                <a:lnTo>
                  <a:pt x="1487448" y="0"/>
                </a:lnTo>
                <a:lnTo>
                  <a:pt x="1487448" y="1929473"/>
                </a:lnTo>
                <a:lnTo>
                  <a:pt x="0" y="19294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621852" y="0"/>
            <a:ext cx="1487448" cy="1929472"/>
          </a:xfrm>
          <a:custGeom>
            <a:avLst/>
            <a:gdLst/>
            <a:ahLst/>
            <a:cxnLst/>
            <a:rect r="r" b="b" t="t" l="l"/>
            <a:pathLst>
              <a:path h="1929472" w="1487448">
                <a:moveTo>
                  <a:pt x="0" y="0"/>
                </a:moveTo>
                <a:lnTo>
                  <a:pt x="1487448" y="0"/>
                </a:lnTo>
                <a:lnTo>
                  <a:pt x="1487448" y="1929472"/>
                </a:lnTo>
                <a:lnTo>
                  <a:pt x="0" y="19294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520803">
            <a:off x="10256710" y="4435799"/>
            <a:ext cx="1487448" cy="1929472"/>
          </a:xfrm>
          <a:custGeom>
            <a:avLst/>
            <a:gdLst/>
            <a:ahLst/>
            <a:cxnLst/>
            <a:rect r="r" b="b" t="t" l="l"/>
            <a:pathLst>
              <a:path h="1929472" w="1487448">
                <a:moveTo>
                  <a:pt x="0" y="0"/>
                </a:moveTo>
                <a:lnTo>
                  <a:pt x="1487448" y="0"/>
                </a:lnTo>
                <a:lnTo>
                  <a:pt x="1487448" y="1929472"/>
                </a:lnTo>
                <a:lnTo>
                  <a:pt x="0" y="19294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400000">
            <a:off x="807907" y="-438134"/>
            <a:ext cx="764962" cy="2168706"/>
          </a:xfrm>
          <a:custGeom>
            <a:avLst/>
            <a:gdLst/>
            <a:ahLst/>
            <a:cxnLst/>
            <a:rect r="r" b="b" t="t" l="l"/>
            <a:pathLst>
              <a:path h="2168706" w="764962">
                <a:moveTo>
                  <a:pt x="0" y="0"/>
                </a:moveTo>
                <a:lnTo>
                  <a:pt x="764962" y="0"/>
                </a:lnTo>
                <a:lnTo>
                  <a:pt x="764962" y="2168706"/>
                </a:lnTo>
                <a:lnTo>
                  <a:pt x="0" y="21687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true" rot="5400000">
            <a:off x="8761519" y="8556428"/>
            <a:ext cx="764962" cy="2168706"/>
          </a:xfrm>
          <a:custGeom>
            <a:avLst/>
            <a:gdLst/>
            <a:ahLst/>
            <a:cxnLst/>
            <a:rect r="r" b="b" t="t" l="l"/>
            <a:pathLst>
              <a:path h="2168706" w="764962">
                <a:moveTo>
                  <a:pt x="764962" y="2168706"/>
                </a:moveTo>
                <a:lnTo>
                  <a:pt x="0" y="2168706"/>
                </a:lnTo>
                <a:lnTo>
                  <a:pt x="0" y="0"/>
                </a:lnTo>
                <a:lnTo>
                  <a:pt x="764962" y="0"/>
                </a:lnTo>
                <a:lnTo>
                  <a:pt x="764962" y="216870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32046" y="2557657"/>
            <a:ext cx="8287302" cy="3620037"/>
          </a:xfrm>
          <a:custGeom>
            <a:avLst/>
            <a:gdLst/>
            <a:ahLst/>
            <a:cxnLst/>
            <a:rect r="r" b="b" t="t" l="l"/>
            <a:pathLst>
              <a:path h="3620037" w="8287302">
                <a:moveTo>
                  <a:pt x="0" y="0"/>
                </a:moveTo>
                <a:lnTo>
                  <a:pt x="8287302" y="0"/>
                </a:lnTo>
                <a:lnTo>
                  <a:pt x="8287302" y="3620037"/>
                </a:lnTo>
                <a:lnTo>
                  <a:pt x="0" y="36200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850546" y="885825"/>
            <a:ext cx="14586907" cy="1269365"/>
          </a:xfrm>
          <a:prstGeom prst="rect">
            <a:avLst/>
          </a:prstGeom>
        </p:spPr>
        <p:txBody>
          <a:bodyPr anchor="t" rtlCol="false" tIns="0" lIns="0" bIns="0" rIns="0">
            <a:spAutoFit/>
          </a:bodyPr>
          <a:lstStyle/>
          <a:p>
            <a:pPr algn="ctr">
              <a:lnSpc>
                <a:spcPts val="10360"/>
              </a:lnSpc>
              <a:spcBef>
                <a:spcPct val="0"/>
              </a:spcBef>
            </a:pPr>
            <a:r>
              <a:rPr lang="en-US" sz="7400">
                <a:solidFill>
                  <a:srgbClr val="FFFFFF"/>
                </a:solidFill>
                <a:latin typeface="League Spartan"/>
                <a:ea typeface="League Spartan"/>
                <a:cs typeface="League Spartan"/>
                <a:sym typeface="League Spartan"/>
              </a:rPr>
              <a:t>Dampak Sosial dan Psikologis</a:t>
            </a:r>
          </a:p>
        </p:txBody>
      </p:sp>
      <p:sp>
        <p:nvSpPr>
          <p:cNvPr name="TextBox 9" id="9"/>
          <p:cNvSpPr txBox="true"/>
          <p:nvPr/>
        </p:nvSpPr>
        <p:spPr>
          <a:xfrm rot="0">
            <a:off x="446664" y="6177694"/>
            <a:ext cx="6929881" cy="2426876"/>
          </a:xfrm>
          <a:prstGeom prst="rect">
            <a:avLst/>
          </a:prstGeom>
        </p:spPr>
        <p:txBody>
          <a:bodyPr anchor="t" rtlCol="false" tIns="0" lIns="0" bIns="0" rIns="0">
            <a:spAutoFit/>
          </a:bodyPr>
          <a:lstStyle/>
          <a:p>
            <a:pPr algn="ctr">
              <a:lnSpc>
                <a:spcPts val="6410"/>
              </a:lnSpc>
              <a:spcBef>
                <a:spcPct val="0"/>
              </a:spcBef>
            </a:pPr>
            <a:r>
              <a:rPr lang="en-US" sz="4578">
                <a:solidFill>
                  <a:srgbClr val="23354B"/>
                </a:solidFill>
                <a:latin typeface="Arimo"/>
                <a:ea typeface="Arimo"/>
                <a:cs typeface="Arimo"/>
                <a:sym typeface="Arimo"/>
              </a:rPr>
              <a:t> Isolasi sosial menyebabkan stres dan kesepian</a:t>
            </a:r>
          </a:p>
        </p:txBody>
      </p:sp>
      <p:sp>
        <p:nvSpPr>
          <p:cNvPr name="TextBox 10" id="10"/>
          <p:cNvSpPr txBox="true"/>
          <p:nvPr/>
        </p:nvSpPr>
        <p:spPr>
          <a:xfrm rot="0">
            <a:off x="1190388" y="2966292"/>
            <a:ext cx="5461948" cy="2400300"/>
          </a:xfrm>
          <a:prstGeom prst="rect">
            <a:avLst/>
          </a:prstGeom>
        </p:spPr>
        <p:txBody>
          <a:bodyPr anchor="t" rtlCol="false" tIns="0" lIns="0" bIns="0" rIns="0">
            <a:spAutoFit/>
          </a:bodyPr>
          <a:lstStyle/>
          <a:p>
            <a:pPr algn="ctr">
              <a:lnSpc>
                <a:spcPts val="6300"/>
              </a:lnSpc>
              <a:spcBef>
                <a:spcPct val="0"/>
              </a:spcBef>
            </a:pPr>
            <a:r>
              <a:rPr lang="en-US" sz="4500">
                <a:solidFill>
                  <a:srgbClr val="23354B"/>
                </a:solidFill>
                <a:latin typeface="Arimo"/>
                <a:ea typeface="Arimo"/>
                <a:cs typeface="Arimo"/>
                <a:sym typeface="Arimo"/>
              </a:rPr>
              <a:t> Isolasi sosial menyebabkan stres dan kesepian</a:t>
            </a:r>
          </a:p>
        </p:txBody>
      </p:sp>
      <p:sp>
        <p:nvSpPr>
          <p:cNvPr name="Freeform 11" id="11"/>
          <p:cNvSpPr/>
          <p:nvPr/>
        </p:nvSpPr>
        <p:spPr>
          <a:xfrm flipH="false" flipV="false" rot="0">
            <a:off x="-297060" y="6129569"/>
            <a:ext cx="8287302" cy="3620037"/>
          </a:xfrm>
          <a:custGeom>
            <a:avLst/>
            <a:gdLst/>
            <a:ahLst/>
            <a:cxnLst/>
            <a:rect r="r" b="b" t="t" l="l"/>
            <a:pathLst>
              <a:path h="3620037" w="8287302">
                <a:moveTo>
                  <a:pt x="0" y="0"/>
                </a:moveTo>
                <a:lnTo>
                  <a:pt x="8287302" y="0"/>
                </a:lnTo>
                <a:lnTo>
                  <a:pt x="8287302" y="3620037"/>
                </a:lnTo>
                <a:lnTo>
                  <a:pt x="0" y="36200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true" flipV="false" rot="0">
            <a:off x="9821998" y="2509532"/>
            <a:ext cx="8287302" cy="3620037"/>
          </a:xfrm>
          <a:custGeom>
            <a:avLst/>
            <a:gdLst/>
            <a:ahLst/>
            <a:cxnLst/>
            <a:rect r="r" b="b" t="t" l="l"/>
            <a:pathLst>
              <a:path h="3620037" w="8287302">
                <a:moveTo>
                  <a:pt x="8287302" y="0"/>
                </a:moveTo>
                <a:lnTo>
                  <a:pt x="0" y="0"/>
                </a:lnTo>
                <a:lnTo>
                  <a:pt x="0" y="3620037"/>
                </a:lnTo>
                <a:lnTo>
                  <a:pt x="8287302" y="3620037"/>
                </a:lnTo>
                <a:lnTo>
                  <a:pt x="8287302"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true" flipV="false" rot="0">
            <a:off x="10000698" y="6291994"/>
            <a:ext cx="8287302" cy="3620037"/>
          </a:xfrm>
          <a:custGeom>
            <a:avLst/>
            <a:gdLst/>
            <a:ahLst/>
            <a:cxnLst/>
            <a:rect r="r" b="b" t="t" l="l"/>
            <a:pathLst>
              <a:path h="3620037" w="8287302">
                <a:moveTo>
                  <a:pt x="8287302" y="0"/>
                </a:moveTo>
                <a:lnTo>
                  <a:pt x="0" y="0"/>
                </a:lnTo>
                <a:lnTo>
                  <a:pt x="0" y="3620037"/>
                </a:lnTo>
                <a:lnTo>
                  <a:pt x="8287302" y="3620037"/>
                </a:lnTo>
                <a:lnTo>
                  <a:pt x="8287302"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1115617" y="6463444"/>
            <a:ext cx="5461948" cy="2400300"/>
          </a:xfrm>
          <a:prstGeom prst="rect">
            <a:avLst/>
          </a:prstGeom>
        </p:spPr>
        <p:txBody>
          <a:bodyPr anchor="t" rtlCol="false" tIns="0" lIns="0" bIns="0" rIns="0">
            <a:spAutoFit/>
          </a:bodyPr>
          <a:lstStyle/>
          <a:p>
            <a:pPr algn="ctr">
              <a:lnSpc>
                <a:spcPts val="6300"/>
              </a:lnSpc>
              <a:spcBef>
                <a:spcPct val="0"/>
              </a:spcBef>
            </a:pPr>
            <a:r>
              <a:rPr lang="en-US" sz="4500">
                <a:solidFill>
                  <a:srgbClr val="23354B"/>
                </a:solidFill>
                <a:latin typeface="Arimo"/>
                <a:ea typeface="Arimo"/>
                <a:cs typeface="Arimo"/>
                <a:sym typeface="Arimo"/>
              </a:rPr>
              <a:t>Perubahan interaksi sosial lebih banyak virtual</a:t>
            </a:r>
          </a:p>
        </p:txBody>
      </p:sp>
      <p:sp>
        <p:nvSpPr>
          <p:cNvPr name="TextBox 15" id="15"/>
          <p:cNvSpPr txBox="true"/>
          <p:nvPr/>
        </p:nvSpPr>
        <p:spPr>
          <a:xfrm rot="0">
            <a:off x="11413375" y="2743200"/>
            <a:ext cx="5461948" cy="2400300"/>
          </a:xfrm>
          <a:prstGeom prst="rect">
            <a:avLst/>
          </a:prstGeom>
        </p:spPr>
        <p:txBody>
          <a:bodyPr anchor="t" rtlCol="false" tIns="0" lIns="0" bIns="0" rIns="0">
            <a:spAutoFit/>
          </a:bodyPr>
          <a:lstStyle/>
          <a:p>
            <a:pPr algn="ctr">
              <a:lnSpc>
                <a:spcPts val="6300"/>
              </a:lnSpc>
              <a:spcBef>
                <a:spcPct val="0"/>
              </a:spcBef>
            </a:pPr>
            <a:r>
              <a:rPr lang="en-US" sz="4500">
                <a:solidFill>
                  <a:srgbClr val="23354B"/>
                </a:solidFill>
                <a:latin typeface="Arimo"/>
                <a:ea typeface="Arimo"/>
                <a:cs typeface="Arimo"/>
                <a:sym typeface="Arimo"/>
              </a:rPr>
              <a:t>Solidaritas dan kepedulian antar sesama meningkat</a:t>
            </a:r>
          </a:p>
        </p:txBody>
      </p:sp>
      <p:sp>
        <p:nvSpPr>
          <p:cNvPr name="TextBox 16" id="16"/>
          <p:cNvSpPr txBox="true"/>
          <p:nvPr/>
        </p:nvSpPr>
        <p:spPr>
          <a:xfrm rot="0">
            <a:off x="10228353" y="6863494"/>
            <a:ext cx="7929901" cy="1600200"/>
          </a:xfrm>
          <a:prstGeom prst="rect">
            <a:avLst/>
          </a:prstGeom>
        </p:spPr>
        <p:txBody>
          <a:bodyPr anchor="t" rtlCol="false" tIns="0" lIns="0" bIns="0" rIns="0">
            <a:spAutoFit/>
          </a:bodyPr>
          <a:lstStyle/>
          <a:p>
            <a:pPr algn="ctr">
              <a:lnSpc>
                <a:spcPts val="6300"/>
              </a:lnSpc>
              <a:spcBef>
                <a:spcPct val="0"/>
              </a:spcBef>
            </a:pPr>
            <a:r>
              <a:rPr lang="en-US" sz="4500">
                <a:solidFill>
                  <a:srgbClr val="23354B"/>
                </a:solidFill>
                <a:latin typeface="Arimo"/>
                <a:ea typeface="Arimo"/>
                <a:cs typeface="Arimo"/>
                <a:sym typeface="Arimo"/>
              </a:rPr>
              <a:t>Meningkatnya kasus kecemasan dan depresi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951" y="5143500"/>
            <a:ext cx="7071310" cy="6868010"/>
          </a:xfrm>
          <a:custGeom>
            <a:avLst/>
            <a:gdLst/>
            <a:ahLst/>
            <a:cxnLst/>
            <a:rect r="r" b="b" t="t" l="l"/>
            <a:pathLst>
              <a:path h="6868010" w="7071310">
                <a:moveTo>
                  <a:pt x="0" y="0"/>
                </a:moveTo>
                <a:lnTo>
                  <a:pt x="7071310" y="0"/>
                </a:lnTo>
                <a:lnTo>
                  <a:pt x="7071310" y="6868010"/>
                </a:lnTo>
                <a:lnTo>
                  <a:pt x="0" y="6868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45554"/>
            <a:ext cx="7071310" cy="6868010"/>
          </a:xfrm>
          <a:custGeom>
            <a:avLst/>
            <a:gdLst/>
            <a:ahLst/>
            <a:cxnLst/>
            <a:rect r="r" b="b" t="t" l="l"/>
            <a:pathLst>
              <a:path h="6868010" w="7071310">
                <a:moveTo>
                  <a:pt x="0" y="0"/>
                </a:moveTo>
                <a:lnTo>
                  <a:pt x="7071310" y="0"/>
                </a:lnTo>
                <a:lnTo>
                  <a:pt x="7071310" y="6868010"/>
                </a:lnTo>
                <a:lnTo>
                  <a:pt x="0" y="6868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364972" y="-99442"/>
            <a:ext cx="7071310" cy="6868010"/>
          </a:xfrm>
          <a:custGeom>
            <a:avLst/>
            <a:gdLst/>
            <a:ahLst/>
            <a:cxnLst/>
            <a:rect r="r" b="b" t="t" l="l"/>
            <a:pathLst>
              <a:path h="6868010" w="7071310">
                <a:moveTo>
                  <a:pt x="0" y="0"/>
                </a:moveTo>
                <a:lnTo>
                  <a:pt x="7071310" y="0"/>
                </a:lnTo>
                <a:lnTo>
                  <a:pt x="7071310" y="6868011"/>
                </a:lnTo>
                <a:lnTo>
                  <a:pt x="0" y="68680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816380" y="5585646"/>
            <a:ext cx="7071310" cy="6868010"/>
          </a:xfrm>
          <a:custGeom>
            <a:avLst/>
            <a:gdLst/>
            <a:ahLst/>
            <a:cxnLst/>
            <a:rect r="r" b="b" t="t" l="l"/>
            <a:pathLst>
              <a:path h="6868010" w="7071310">
                <a:moveTo>
                  <a:pt x="0" y="0"/>
                </a:moveTo>
                <a:lnTo>
                  <a:pt x="7071311" y="0"/>
                </a:lnTo>
                <a:lnTo>
                  <a:pt x="7071311" y="6868010"/>
                </a:lnTo>
                <a:lnTo>
                  <a:pt x="0" y="6868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564737" y="5222744"/>
            <a:ext cx="7071310" cy="6868010"/>
          </a:xfrm>
          <a:custGeom>
            <a:avLst/>
            <a:gdLst/>
            <a:ahLst/>
            <a:cxnLst/>
            <a:rect r="r" b="b" t="t" l="l"/>
            <a:pathLst>
              <a:path h="6868010" w="7071310">
                <a:moveTo>
                  <a:pt x="0" y="0"/>
                </a:moveTo>
                <a:lnTo>
                  <a:pt x="7071310" y="0"/>
                </a:lnTo>
                <a:lnTo>
                  <a:pt x="7071310" y="6868010"/>
                </a:lnTo>
                <a:lnTo>
                  <a:pt x="0" y="6868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2277000" y="-542766"/>
            <a:ext cx="7071310" cy="6868010"/>
          </a:xfrm>
          <a:custGeom>
            <a:avLst/>
            <a:gdLst/>
            <a:ahLst/>
            <a:cxnLst/>
            <a:rect r="r" b="b" t="t" l="l"/>
            <a:pathLst>
              <a:path h="6868010" w="7071310">
                <a:moveTo>
                  <a:pt x="0" y="0"/>
                </a:moveTo>
                <a:lnTo>
                  <a:pt x="7071310" y="0"/>
                </a:lnTo>
                <a:lnTo>
                  <a:pt x="7071310" y="6868010"/>
                </a:lnTo>
                <a:lnTo>
                  <a:pt x="0" y="6868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654879" y="127364"/>
            <a:ext cx="15073243" cy="1292861"/>
          </a:xfrm>
          <a:prstGeom prst="rect">
            <a:avLst/>
          </a:prstGeom>
        </p:spPr>
        <p:txBody>
          <a:bodyPr anchor="t" rtlCol="false" tIns="0" lIns="0" bIns="0" rIns="0">
            <a:spAutoFit/>
          </a:bodyPr>
          <a:lstStyle/>
          <a:p>
            <a:pPr algn="ctr">
              <a:lnSpc>
                <a:spcPts val="10639"/>
              </a:lnSpc>
              <a:spcBef>
                <a:spcPct val="0"/>
              </a:spcBef>
            </a:pPr>
            <a:r>
              <a:rPr lang="en-US" sz="7599">
                <a:solidFill>
                  <a:srgbClr val="23354B"/>
                </a:solidFill>
                <a:latin typeface="League Spartan"/>
                <a:ea typeface="League Spartan"/>
                <a:cs typeface="League Spartan"/>
                <a:sym typeface="League Spartan"/>
              </a:rPr>
              <a:t>Dampak di bidang kesehatan </a:t>
            </a:r>
          </a:p>
        </p:txBody>
      </p:sp>
      <p:sp>
        <p:nvSpPr>
          <p:cNvPr name="Freeform 9" id="9"/>
          <p:cNvSpPr/>
          <p:nvPr/>
        </p:nvSpPr>
        <p:spPr>
          <a:xfrm flipH="true" flipV="true" rot="10415535">
            <a:off x="-1217182" y="6975871"/>
            <a:ext cx="2951197" cy="3606751"/>
          </a:xfrm>
          <a:custGeom>
            <a:avLst/>
            <a:gdLst/>
            <a:ahLst/>
            <a:cxnLst/>
            <a:rect r="r" b="b" t="t" l="l"/>
            <a:pathLst>
              <a:path h="3606751" w="2951197">
                <a:moveTo>
                  <a:pt x="2951197" y="3606752"/>
                </a:moveTo>
                <a:lnTo>
                  <a:pt x="0" y="3606752"/>
                </a:lnTo>
                <a:lnTo>
                  <a:pt x="0" y="0"/>
                </a:lnTo>
                <a:lnTo>
                  <a:pt x="2951197" y="0"/>
                </a:lnTo>
                <a:lnTo>
                  <a:pt x="2951197" y="360675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5400000">
            <a:off x="14371396" y="2019785"/>
            <a:ext cx="949787" cy="2692695"/>
          </a:xfrm>
          <a:custGeom>
            <a:avLst/>
            <a:gdLst/>
            <a:ahLst/>
            <a:cxnLst/>
            <a:rect r="r" b="b" t="t" l="l"/>
            <a:pathLst>
              <a:path h="2692695" w="949787">
                <a:moveTo>
                  <a:pt x="0" y="0"/>
                </a:moveTo>
                <a:lnTo>
                  <a:pt x="949787" y="0"/>
                </a:lnTo>
                <a:lnTo>
                  <a:pt x="949787" y="2692695"/>
                </a:lnTo>
                <a:lnTo>
                  <a:pt x="0" y="26926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3436282" y="-1684526"/>
            <a:ext cx="6583680" cy="4114800"/>
          </a:xfrm>
          <a:custGeom>
            <a:avLst/>
            <a:gdLst/>
            <a:ahLst/>
            <a:cxnLst/>
            <a:rect r="r" b="b" t="t" l="l"/>
            <a:pathLst>
              <a:path h="4114800" w="6583680">
                <a:moveTo>
                  <a:pt x="0" y="0"/>
                </a:moveTo>
                <a:lnTo>
                  <a:pt x="6583680" y="0"/>
                </a:lnTo>
                <a:lnTo>
                  <a:pt x="658368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9900627" y="6933878"/>
            <a:ext cx="8387373" cy="3353122"/>
          </a:xfrm>
          <a:custGeom>
            <a:avLst/>
            <a:gdLst/>
            <a:ahLst/>
            <a:cxnLst/>
            <a:rect r="r" b="b" t="t" l="l"/>
            <a:pathLst>
              <a:path h="3353122" w="8387373">
                <a:moveTo>
                  <a:pt x="0" y="0"/>
                </a:moveTo>
                <a:lnTo>
                  <a:pt x="8387373" y="0"/>
                </a:lnTo>
                <a:lnTo>
                  <a:pt x="8387373" y="3353122"/>
                </a:lnTo>
                <a:lnTo>
                  <a:pt x="0" y="335312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8926910" y="1156393"/>
            <a:ext cx="7801212" cy="2400300"/>
          </a:xfrm>
          <a:prstGeom prst="rect">
            <a:avLst/>
          </a:prstGeom>
        </p:spPr>
        <p:txBody>
          <a:bodyPr anchor="t" rtlCol="false" tIns="0" lIns="0" bIns="0" rIns="0">
            <a:spAutoFit/>
          </a:bodyPr>
          <a:lstStyle/>
          <a:p>
            <a:pPr algn="just">
              <a:lnSpc>
                <a:spcPts val="6300"/>
              </a:lnSpc>
            </a:pPr>
            <a:r>
              <a:rPr lang="en-US" sz="4500">
                <a:solidFill>
                  <a:srgbClr val="FFFFFF"/>
                </a:solidFill>
                <a:latin typeface="Arimo"/>
                <a:ea typeface="Arimo"/>
                <a:cs typeface="Arimo"/>
                <a:sym typeface="Arimo"/>
              </a:rPr>
              <a:t> Lonjakan kasus yang sangat cepat</a:t>
            </a:r>
          </a:p>
          <a:p>
            <a:pPr algn="just">
              <a:lnSpc>
                <a:spcPts val="6300"/>
              </a:lnSpc>
              <a:spcBef>
                <a:spcPct val="0"/>
              </a:spcBef>
            </a:pPr>
          </a:p>
        </p:txBody>
      </p:sp>
      <p:sp>
        <p:nvSpPr>
          <p:cNvPr name="TextBox 14" id="14"/>
          <p:cNvSpPr txBox="true"/>
          <p:nvPr/>
        </p:nvSpPr>
        <p:spPr>
          <a:xfrm rot="0">
            <a:off x="2642633" y="9748000"/>
            <a:ext cx="7801212" cy="2400300"/>
          </a:xfrm>
          <a:prstGeom prst="rect">
            <a:avLst/>
          </a:prstGeom>
        </p:spPr>
        <p:txBody>
          <a:bodyPr anchor="t" rtlCol="false" tIns="0" lIns="0" bIns="0" rIns="0">
            <a:spAutoFit/>
          </a:bodyPr>
          <a:lstStyle/>
          <a:p>
            <a:pPr algn="just">
              <a:lnSpc>
                <a:spcPts val="6300"/>
              </a:lnSpc>
              <a:spcBef>
                <a:spcPct val="0"/>
              </a:spcBef>
            </a:pPr>
            <a:r>
              <a:rPr lang="en-US" sz="4500">
                <a:solidFill>
                  <a:srgbClr val="FFFFFF"/>
                </a:solidFill>
                <a:latin typeface="Arimo"/>
                <a:ea typeface="Arimo"/>
                <a:cs typeface="Arimo"/>
                <a:sym typeface="Arimo"/>
              </a:rPr>
              <a:t>Lorem ipsum dolor sit amet, consectetur adipiscing elit, sed do eiusmod tempor ?</a:t>
            </a:r>
          </a:p>
        </p:txBody>
      </p:sp>
      <p:sp>
        <p:nvSpPr>
          <p:cNvPr name="Freeform 15" id="15"/>
          <p:cNvSpPr/>
          <p:nvPr/>
        </p:nvSpPr>
        <p:spPr>
          <a:xfrm flipH="false" flipV="false" rot="5400000">
            <a:off x="3930719" y="7198410"/>
            <a:ext cx="949787" cy="2692695"/>
          </a:xfrm>
          <a:custGeom>
            <a:avLst/>
            <a:gdLst/>
            <a:ahLst/>
            <a:cxnLst/>
            <a:rect r="r" b="b" t="t" l="l"/>
            <a:pathLst>
              <a:path h="2692695" w="949787">
                <a:moveTo>
                  <a:pt x="0" y="0"/>
                </a:moveTo>
                <a:lnTo>
                  <a:pt x="949787" y="0"/>
                </a:lnTo>
                <a:lnTo>
                  <a:pt x="949787" y="2692695"/>
                </a:lnTo>
                <a:lnTo>
                  <a:pt x="0" y="26926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177863" y="1406641"/>
            <a:ext cx="7427037" cy="2969197"/>
          </a:xfrm>
          <a:custGeom>
            <a:avLst/>
            <a:gdLst/>
            <a:ahLst/>
            <a:cxnLst/>
            <a:rect r="r" b="b" t="t" l="l"/>
            <a:pathLst>
              <a:path h="2969197" w="7427037">
                <a:moveTo>
                  <a:pt x="0" y="0"/>
                </a:moveTo>
                <a:lnTo>
                  <a:pt x="7427036" y="0"/>
                </a:lnTo>
                <a:lnTo>
                  <a:pt x="7427036" y="2969196"/>
                </a:lnTo>
                <a:lnTo>
                  <a:pt x="0" y="296919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0">
            <a:off x="3558606" y="4136552"/>
            <a:ext cx="8718394" cy="3485458"/>
          </a:xfrm>
          <a:custGeom>
            <a:avLst/>
            <a:gdLst/>
            <a:ahLst/>
            <a:cxnLst/>
            <a:rect r="r" b="b" t="t" l="l"/>
            <a:pathLst>
              <a:path h="3485458" w="8718394">
                <a:moveTo>
                  <a:pt x="0" y="0"/>
                </a:moveTo>
                <a:lnTo>
                  <a:pt x="8718394" y="0"/>
                </a:lnTo>
                <a:lnTo>
                  <a:pt x="8718394" y="3485458"/>
                </a:lnTo>
                <a:lnTo>
                  <a:pt x="0" y="348545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8" id="18"/>
          <p:cNvSpPr txBox="true"/>
          <p:nvPr/>
        </p:nvSpPr>
        <p:spPr>
          <a:xfrm rot="0">
            <a:off x="-345965" y="1934575"/>
            <a:ext cx="7809142" cy="2596953"/>
          </a:xfrm>
          <a:prstGeom prst="rect">
            <a:avLst/>
          </a:prstGeom>
        </p:spPr>
        <p:txBody>
          <a:bodyPr anchor="t" rtlCol="false" tIns="0" lIns="0" bIns="0" rIns="0">
            <a:spAutoFit/>
          </a:bodyPr>
          <a:lstStyle/>
          <a:p>
            <a:pPr algn="ctr">
              <a:lnSpc>
                <a:spcPts val="6980"/>
              </a:lnSpc>
            </a:pPr>
            <a:r>
              <a:rPr lang="en-US" sz="4985">
                <a:solidFill>
                  <a:srgbClr val="FFFFFF"/>
                </a:solidFill>
                <a:latin typeface="Open Sans"/>
                <a:ea typeface="Open Sans"/>
                <a:cs typeface="Open Sans"/>
                <a:sym typeface="Open Sans"/>
              </a:rPr>
              <a:t>Lonjakan kasus yang sangat cepat</a:t>
            </a:r>
          </a:p>
          <a:p>
            <a:pPr algn="ctr">
              <a:lnSpc>
                <a:spcPts val="6980"/>
              </a:lnSpc>
              <a:spcBef>
                <a:spcPct val="0"/>
              </a:spcBef>
            </a:pPr>
          </a:p>
        </p:txBody>
      </p:sp>
      <p:sp>
        <p:nvSpPr>
          <p:cNvPr name="TextBox 19" id="19"/>
          <p:cNvSpPr txBox="true"/>
          <p:nvPr/>
        </p:nvSpPr>
        <p:spPr>
          <a:xfrm rot="0">
            <a:off x="10443845" y="7106896"/>
            <a:ext cx="7460393" cy="2742372"/>
          </a:xfrm>
          <a:prstGeom prst="rect">
            <a:avLst/>
          </a:prstGeom>
        </p:spPr>
        <p:txBody>
          <a:bodyPr anchor="t" rtlCol="false" tIns="0" lIns="0" bIns="0" rIns="0">
            <a:spAutoFit/>
          </a:bodyPr>
          <a:lstStyle/>
          <a:p>
            <a:pPr algn="ctr">
              <a:lnSpc>
                <a:spcPts val="7249"/>
              </a:lnSpc>
              <a:spcBef>
                <a:spcPct val="0"/>
              </a:spcBef>
            </a:pPr>
            <a:r>
              <a:rPr lang="en-US" sz="5178">
                <a:solidFill>
                  <a:srgbClr val="FFFFFF"/>
                </a:solidFill>
                <a:latin typeface="Arimo"/>
                <a:ea typeface="Arimo"/>
                <a:cs typeface="Arimo"/>
                <a:sym typeface="Arimo"/>
              </a:rPr>
              <a:t>Kesadaran menjaga kebersih dan kesehatan meningkat</a:t>
            </a:r>
          </a:p>
        </p:txBody>
      </p:sp>
      <p:sp>
        <p:nvSpPr>
          <p:cNvPr name="TextBox 20" id="20"/>
          <p:cNvSpPr txBox="true"/>
          <p:nvPr/>
        </p:nvSpPr>
        <p:spPr>
          <a:xfrm rot="0">
            <a:off x="4270869" y="3442393"/>
            <a:ext cx="7293868" cy="3446403"/>
          </a:xfrm>
          <a:prstGeom prst="rect">
            <a:avLst/>
          </a:prstGeom>
        </p:spPr>
        <p:txBody>
          <a:bodyPr anchor="t" rtlCol="false" tIns="0" lIns="0" bIns="0" rIns="0">
            <a:spAutoFit/>
          </a:bodyPr>
          <a:lstStyle/>
          <a:p>
            <a:pPr algn="ctr">
              <a:lnSpc>
                <a:spcPts val="6809"/>
              </a:lnSpc>
            </a:pPr>
          </a:p>
          <a:p>
            <a:pPr algn="ctr">
              <a:lnSpc>
                <a:spcPts val="6863"/>
              </a:lnSpc>
              <a:spcBef>
                <a:spcPct val="0"/>
              </a:spcBef>
            </a:pPr>
            <a:r>
              <a:rPr lang="en-US" sz="4902">
                <a:solidFill>
                  <a:srgbClr val="FFFFFF"/>
                </a:solidFill>
                <a:latin typeface="Arimo"/>
                <a:ea typeface="Arimo"/>
                <a:cs typeface="Arimo"/>
                <a:sym typeface="Arimo"/>
              </a:rPr>
              <a:t>Sistem kesesatan kewalahan dan tenaga medis bekerja keras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5815150"/>
            <a:ext cx="7071310" cy="6868010"/>
          </a:xfrm>
          <a:custGeom>
            <a:avLst/>
            <a:gdLst/>
            <a:ahLst/>
            <a:cxnLst/>
            <a:rect r="r" b="b" t="t" l="l"/>
            <a:pathLst>
              <a:path h="6868010" w="7071310">
                <a:moveTo>
                  <a:pt x="0" y="0"/>
                </a:moveTo>
                <a:lnTo>
                  <a:pt x="7071310" y="0"/>
                </a:lnTo>
                <a:lnTo>
                  <a:pt x="7071310" y="6868010"/>
                </a:lnTo>
                <a:lnTo>
                  <a:pt x="0" y="6868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45554"/>
            <a:ext cx="7071310" cy="6868010"/>
          </a:xfrm>
          <a:custGeom>
            <a:avLst/>
            <a:gdLst/>
            <a:ahLst/>
            <a:cxnLst/>
            <a:rect r="r" b="b" t="t" l="l"/>
            <a:pathLst>
              <a:path h="6868010" w="7071310">
                <a:moveTo>
                  <a:pt x="0" y="0"/>
                </a:moveTo>
                <a:lnTo>
                  <a:pt x="7071310" y="0"/>
                </a:lnTo>
                <a:lnTo>
                  <a:pt x="7071310" y="6868010"/>
                </a:lnTo>
                <a:lnTo>
                  <a:pt x="0" y="6868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364972" y="-99442"/>
            <a:ext cx="7071310" cy="6868010"/>
          </a:xfrm>
          <a:custGeom>
            <a:avLst/>
            <a:gdLst/>
            <a:ahLst/>
            <a:cxnLst/>
            <a:rect r="r" b="b" t="t" l="l"/>
            <a:pathLst>
              <a:path h="6868010" w="7071310">
                <a:moveTo>
                  <a:pt x="0" y="0"/>
                </a:moveTo>
                <a:lnTo>
                  <a:pt x="7071310" y="0"/>
                </a:lnTo>
                <a:lnTo>
                  <a:pt x="7071310" y="6868011"/>
                </a:lnTo>
                <a:lnTo>
                  <a:pt x="0" y="68680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816380" y="5585646"/>
            <a:ext cx="7071310" cy="6868010"/>
          </a:xfrm>
          <a:custGeom>
            <a:avLst/>
            <a:gdLst/>
            <a:ahLst/>
            <a:cxnLst/>
            <a:rect r="r" b="b" t="t" l="l"/>
            <a:pathLst>
              <a:path h="6868010" w="7071310">
                <a:moveTo>
                  <a:pt x="0" y="0"/>
                </a:moveTo>
                <a:lnTo>
                  <a:pt x="7071311" y="0"/>
                </a:lnTo>
                <a:lnTo>
                  <a:pt x="7071311" y="6868010"/>
                </a:lnTo>
                <a:lnTo>
                  <a:pt x="0" y="6868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908190" y="5700398"/>
            <a:ext cx="7071310" cy="6868010"/>
          </a:xfrm>
          <a:custGeom>
            <a:avLst/>
            <a:gdLst/>
            <a:ahLst/>
            <a:cxnLst/>
            <a:rect r="r" b="b" t="t" l="l"/>
            <a:pathLst>
              <a:path h="6868010" w="7071310">
                <a:moveTo>
                  <a:pt x="0" y="0"/>
                </a:moveTo>
                <a:lnTo>
                  <a:pt x="7071310" y="0"/>
                </a:lnTo>
                <a:lnTo>
                  <a:pt x="7071310" y="6868010"/>
                </a:lnTo>
                <a:lnTo>
                  <a:pt x="0" y="6868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3436282" y="-1684526"/>
            <a:ext cx="6583680" cy="4114800"/>
          </a:xfrm>
          <a:custGeom>
            <a:avLst/>
            <a:gdLst/>
            <a:ahLst/>
            <a:cxnLst/>
            <a:rect r="r" b="b" t="t" l="l"/>
            <a:pathLst>
              <a:path h="4114800" w="6583680">
                <a:moveTo>
                  <a:pt x="0" y="0"/>
                </a:moveTo>
                <a:lnTo>
                  <a:pt x="6583680" y="0"/>
                </a:lnTo>
                <a:lnTo>
                  <a:pt x="658368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2729943" y="-153329"/>
            <a:ext cx="7071310" cy="6868010"/>
          </a:xfrm>
          <a:custGeom>
            <a:avLst/>
            <a:gdLst/>
            <a:ahLst/>
            <a:cxnLst/>
            <a:rect r="r" b="b" t="t" l="l"/>
            <a:pathLst>
              <a:path h="6868010" w="7071310">
                <a:moveTo>
                  <a:pt x="0" y="0"/>
                </a:moveTo>
                <a:lnTo>
                  <a:pt x="7071310" y="0"/>
                </a:lnTo>
                <a:lnTo>
                  <a:pt x="7071310" y="6868010"/>
                </a:lnTo>
                <a:lnTo>
                  <a:pt x="0" y="6868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822232" y="643822"/>
            <a:ext cx="16643536" cy="1417954"/>
          </a:xfrm>
          <a:prstGeom prst="rect">
            <a:avLst/>
          </a:prstGeom>
        </p:spPr>
        <p:txBody>
          <a:bodyPr anchor="t" rtlCol="false" tIns="0" lIns="0" bIns="0" rIns="0">
            <a:spAutoFit/>
          </a:bodyPr>
          <a:lstStyle/>
          <a:p>
            <a:pPr algn="ctr">
              <a:lnSpc>
                <a:spcPts val="11620"/>
              </a:lnSpc>
              <a:spcBef>
                <a:spcPct val="0"/>
              </a:spcBef>
            </a:pPr>
            <a:r>
              <a:rPr lang="en-US" sz="8300">
                <a:solidFill>
                  <a:srgbClr val="23354B"/>
                </a:solidFill>
                <a:latin typeface="League Spartan"/>
                <a:ea typeface="League Spartan"/>
                <a:cs typeface="League Spartan"/>
                <a:sym typeface="League Spartan"/>
              </a:rPr>
              <a:t>Dampak di Bidang Pendidikan</a:t>
            </a:r>
          </a:p>
        </p:txBody>
      </p:sp>
      <p:sp>
        <p:nvSpPr>
          <p:cNvPr name="Freeform 10" id="10"/>
          <p:cNvSpPr/>
          <p:nvPr/>
        </p:nvSpPr>
        <p:spPr>
          <a:xfrm flipH="true" flipV="true" rot="10415535">
            <a:off x="-1217182" y="6975871"/>
            <a:ext cx="2951197" cy="3606751"/>
          </a:xfrm>
          <a:custGeom>
            <a:avLst/>
            <a:gdLst/>
            <a:ahLst/>
            <a:cxnLst/>
            <a:rect r="r" b="b" t="t" l="l"/>
            <a:pathLst>
              <a:path h="3606751" w="2951197">
                <a:moveTo>
                  <a:pt x="2951197" y="3606752"/>
                </a:moveTo>
                <a:lnTo>
                  <a:pt x="0" y="3606752"/>
                </a:lnTo>
                <a:lnTo>
                  <a:pt x="0" y="0"/>
                </a:lnTo>
                <a:lnTo>
                  <a:pt x="2951197" y="0"/>
                </a:lnTo>
                <a:lnTo>
                  <a:pt x="2951197" y="3606752"/>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5400000">
            <a:off x="15790705" y="8427861"/>
            <a:ext cx="949787" cy="2692695"/>
          </a:xfrm>
          <a:custGeom>
            <a:avLst/>
            <a:gdLst/>
            <a:ahLst/>
            <a:cxnLst/>
            <a:rect r="r" b="b" t="t" l="l"/>
            <a:pathLst>
              <a:path h="2692695" w="949787">
                <a:moveTo>
                  <a:pt x="0" y="0"/>
                </a:moveTo>
                <a:lnTo>
                  <a:pt x="949787" y="0"/>
                </a:lnTo>
                <a:lnTo>
                  <a:pt x="949787" y="2692695"/>
                </a:lnTo>
                <a:lnTo>
                  <a:pt x="0" y="269269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028700" y="2101481"/>
            <a:ext cx="7224104" cy="7197834"/>
          </a:xfrm>
          <a:custGeom>
            <a:avLst/>
            <a:gdLst/>
            <a:ahLst/>
            <a:cxnLst/>
            <a:rect r="r" b="b" t="t" l="l"/>
            <a:pathLst>
              <a:path h="7197834" w="7224104">
                <a:moveTo>
                  <a:pt x="0" y="0"/>
                </a:moveTo>
                <a:lnTo>
                  <a:pt x="7224104" y="0"/>
                </a:lnTo>
                <a:lnTo>
                  <a:pt x="7224104" y="7197834"/>
                </a:lnTo>
                <a:lnTo>
                  <a:pt x="0" y="719783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9900627" y="2129983"/>
            <a:ext cx="7224104" cy="7197834"/>
          </a:xfrm>
          <a:custGeom>
            <a:avLst/>
            <a:gdLst/>
            <a:ahLst/>
            <a:cxnLst/>
            <a:rect r="r" b="b" t="t" l="l"/>
            <a:pathLst>
              <a:path h="7197834" w="7224104">
                <a:moveTo>
                  <a:pt x="0" y="0"/>
                </a:moveTo>
                <a:lnTo>
                  <a:pt x="7224103" y="0"/>
                </a:lnTo>
                <a:lnTo>
                  <a:pt x="7224103" y="7197834"/>
                </a:lnTo>
                <a:lnTo>
                  <a:pt x="0" y="719783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4" id="14"/>
          <p:cNvSpPr txBox="true"/>
          <p:nvPr/>
        </p:nvSpPr>
        <p:spPr>
          <a:xfrm rot="0">
            <a:off x="11325686" y="3365928"/>
            <a:ext cx="4221192" cy="4545115"/>
          </a:xfrm>
          <a:prstGeom prst="rect">
            <a:avLst/>
          </a:prstGeom>
        </p:spPr>
        <p:txBody>
          <a:bodyPr anchor="t" rtlCol="false" tIns="0" lIns="0" bIns="0" rIns="0">
            <a:spAutoFit/>
          </a:bodyPr>
          <a:lstStyle/>
          <a:p>
            <a:pPr algn="ctr">
              <a:lnSpc>
                <a:spcPts val="7167"/>
              </a:lnSpc>
              <a:spcBef>
                <a:spcPct val="0"/>
              </a:spcBef>
            </a:pPr>
            <a:r>
              <a:rPr lang="en-US" sz="5119">
                <a:solidFill>
                  <a:srgbClr val="FFFFFF"/>
                </a:solidFill>
                <a:latin typeface="Arimo"/>
                <a:ea typeface="Arimo"/>
                <a:cs typeface="Arimo"/>
                <a:sym typeface="Arimo"/>
              </a:rPr>
              <a:t>Kendala akses teknologi dan koneksi internet</a:t>
            </a:r>
          </a:p>
        </p:txBody>
      </p:sp>
      <p:sp>
        <p:nvSpPr>
          <p:cNvPr name="TextBox 15" id="15"/>
          <p:cNvSpPr txBox="true"/>
          <p:nvPr/>
        </p:nvSpPr>
        <p:spPr>
          <a:xfrm rot="0">
            <a:off x="2435177" y="3831085"/>
            <a:ext cx="4473013" cy="3844304"/>
          </a:xfrm>
          <a:prstGeom prst="rect">
            <a:avLst/>
          </a:prstGeom>
        </p:spPr>
        <p:txBody>
          <a:bodyPr anchor="t" rtlCol="false" tIns="0" lIns="0" bIns="0" rIns="0">
            <a:spAutoFit/>
          </a:bodyPr>
          <a:lstStyle/>
          <a:p>
            <a:pPr algn="ctr">
              <a:lnSpc>
                <a:spcPts val="7595"/>
              </a:lnSpc>
              <a:spcBef>
                <a:spcPct val="0"/>
              </a:spcBef>
            </a:pPr>
            <a:r>
              <a:rPr lang="en-US" sz="5425">
                <a:solidFill>
                  <a:srgbClr val="FFFFFF"/>
                </a:solidFill>
                <a:latin typeface="Arimo"/>
                <a:ea typeface="Arimo"/>
                <a:cs typeface="Arimo"/>
                <a:sym typeface="Arimo"/>
              </a:rPr>
              <a:t>Sekolah tutup, belajar dialihkan ke sistem daring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3354B"/>
        </a:solidFill>
      </p:bgPr>
    </p:bg>
    <p:spTree>
      <p:nvGrpSpPr>
        <p:cNvPr id="1" name=""/>
        <p:cNvGrpSpPr/>
        <p:nvPr/>
      </p:nvGrpSpPr>
      <p:grpSpPr>
        <a:xfrm>
          <a:off x="0" y="0"/>
          <a:ext cx="0" cy="0"/>
          <a:chOff x="0" y="0"/>
          <a:chExt cx="0" cy="0"/>
        </a:xfrm>
      </p:grpSpPr>
      <p:sp>
        <p:nvSpPr>
          <p:cNvPr name="Freeform 2" id="2"/>
          <p:cNvSpPr/>
          <p:nvPr/>
        </p:nvSpPr>
        <p:spPr>
          <a:xfrm flipH="false" flipV="false" rot="0">
            <a:off x="-437245" y="-273117"/>
            <a:ext cx="19027750" cy="10703110"/>
          </a:xfrm>
          <a:custGeom>
            <a:avLst/>
            <a:gdLst/>
            <a:ahLst/>
            <a:cxnLst/>
            <a:rect r="r" b="b" t="t" l="l"/>
            <a:pathLst>
              <a:path h="10703110" w="19027750">
                <a:moveTo>
                  <a:pt x="0" y="0"/>
                </a:moveTo>
                <a:lnTo>
                  <a:pt x="19027750" y="0"/>
                </a:lnTo>
                <a:lnTo>
                  <a:pt x="19027750" y="10703109"/>
                </a:lnTo>
                <a:lnTo>
                  <a:pt x="0" y="10703109"/>
                </a:lnTo>
                <a:lnTo>
                  <a:pt x="0" y="0"/>
                </a:lnTo>
                <a:close/>
              </a:path>
            </a:pathLst>
          </a:custGeom>
          <a:blipFill>
            <a:blip r:embed="rId2">
              <a:alphaModFix amt="6000"/>
              <a:extLst>
                <a:ext uri="{96DAC541-7B7A-43D3-8B79-37D633B846F1}">
                  <asvg:svgBlip xmlns:asvg="http://schemas.microsoft.com/office/drawing/2016/SVG/main" r:embed="rId3"/>
                </a:ext>
              </a:extLst>
            </a:blip>
            <a:stretch>
              <a:fillRect l="0" t="-69598" r="0" b="-1068"/>
            </a:stretch>
          </a:blipFill>
        </p:spPr>
      </p:sp>
      <p:grpSp>
        <p:nvGrpSpPr>
          <p:cNvPr name="Group 3" id="3"/>
          <p:cNvGrpSpPr/>
          <p:nvPr/>
        </p:nvGrpSpPr>
        <p:grpSpPr>
          <a:xfrm rot="0">
            <a:off x="440131" y="3086100"/>
            <a:ext cx="16819169" cy="1620862"/>
            <a:chOff x="0" y="0"/>
            <a:chExt cx="4429740" cy="426894"/>
          </a:xfrm>
        </p:grpSpPr>
        <p:sp>
          <p:nvSpPr>
            <p:cNvPr name="Freeform 4" id="4"/>
            <p:cNvSpPr/>
            <p:nvPr/>
          </p:nvSpPr>
          <p:spPr>
            <a:xfrm flipH="false" flipV="false" rot="0">
              <a:off x="0" y="0"/>
              <a:ext cx="4429740" cy="426894"/>
            </a:xfrm>
            <a:custGeom>
              <a:avLst/>
              <a:gdLst/>
              <a:ahLst/>
              <a:cxnLst/>
              <a:rect r="r" b="b" t="t" l="l"/>
              <a:pathLst>
                <a:path h="426894" w="4429740">
                  <a:moveTo>
                    <a:pt x="46030" y="0"/>
                  </a:moveTo>
                  <a:lnTo>
                    <a:pt x="4383710" y="0"/>
                  </a:lnTo>
                  <a:cubicBezTo>
                    <a:pt x="4395918" y="0"/>
                    <a:pt x="4407626" y="4850"/>
                    <a:pt x="4416258" y="13482"/>
                  </a:cubicBezTo>
                  <a:cubicBezTo>
                    <a:pt x="4424890" y="22114"/>
                    <a:pt x="4429740" y="33822"/>
                    <a:pt x="4429740" y="46030"/>
                  </a:cubicBezTo>
                  <a:lnTo>
                    <a:pt x="4429740" y="380863"/>
                  </a:lnTo>
                  <a:cubicBezTo>
                    <a:pt x="4429740" y="406285"/>
                    <a:pt x="4409132" y="426894"/>
                    <a:pt x="4383710" y="426894"/>
                  </a:cubicBezTo>
                  <a:lnTo>
                    <a:pt x="46030" y="426894"/>
                  </a:lnTo>
                  <a:cubicBezTo>
                    <a:pt x="20608" y="426894"/>
                    <a:pt x="0" y="406285"/>
                    <a:pt x="0" y="380863"/>
                  </a:cubicBezTo>
                  <a:lnTo>
                    <a:pt x="0" y="46030"/>
                  </a:lnTo>
                  <a:cubicBezTo>
                    <a:pt x="0" y="20608"/>
                    <a:pt x="20608" y="0"/>
                    <a:pt x="46030" y="0"/>
                  </a:cubicBezTo>
                  <a:close/>
                </a:path>
              </a:pathLst>
            </a:custGeom>
            <a:solidFill>
              <a:srgbClr val="FFFFFF"/>
            </a:solidFill>
            <a:ln cap="rnd">
              <a:noFill/>
              <a:prstDash val="solid"/>
              <a:round/>
            </a:ln>
          </p:spPr>
        </p:sp>
        <p:sp>
          <p:nvSpPr>
            <p:cNvPr name="TextBox 5" id="5"/>
            <p:cNvSpPr txBox="true"/>
            <p:nvPr/>
          </p:nvSpPr>
          <p:spPr>
            <a:xfrm>
              <a:off x="0" y="-47625"/>
              <a:ext cx="4429740" cy="474519"/>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6621852" y="0"/>
            <a:ext cx="1487448" cy="1929472"/>
          </a:xfrm>
          <a:custGeom>
            <a:avLst/>
            <a:gdLst/>
            <a:ahLst/>
            <a:cxnLst/>
            <a:rect r="r" b="b" t="t" l="l"/>
            <a:pathLst>
              <a:path h="1929472" w="1487448">
                <a:moveTo>
                  <a:pt x="0" y="0"/>
                </a:moveTo>
                <a:lnTo>
                  <a:pt x="1487448" y="0"/>
                </a:lnTo>
                <a:lnTo>
                  <a:pt x="1487448" y="1929472"/>
                </a:lnTo>
                <a:lnTo>
                  <a:pt x="0" y="19294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0" y="8716125"/>
            <a:ext cx="1487448" cy="1929472"/>
          </a:xfrm>
          <a:custGeom>
            <a:avLst/>
            <a:gdLst/>
            <a:ahLst/>
            <a:cxnLst/>
            <a:rect r="r" b="b" t="t" l="l"/>
            <a:pathLst>
              <a:path h="1929472" w="1487448">
                <a:moveTo>
                  <a:pt x="0" y="0"/>
                </a:moveTo>
                <a:lnTo>
                  <a:pt x="1487448" y="0"/>
                </a:lnTo>
                <a:lnTo>
                  <a:pt x="1487448" y="1929472"/>
                </a:lnTo>
                <a:lnTo>
                  <a:pt x="0" y="19294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5400000">
            <a:off x="807907" y="-438134"/>
            <a:ext cx="764962" cy="2168706"/>
          </a:xfrm>
          <a:custGeom>
            <a:avLst/>
            <a:gdLst/>
            <a:ahLst/>
            <a:cxnLst/>
            <a:rect r="r" b="b" t="t" l="l"/>
            <a:pathLst>
              <a:path h="2168706" w="764962">
                <a:moveTo>
                  <a:pt x="0" y="0"/>
                </a:moveTo>
                <a:lnTo>
                  <a:pt x="764962" y="0"/>
                </a:lnTo>
                <a:lnTo>
                  <a:pt x="764962" y="2168706"/>
                </a:lnTo>
                <a:lnTo>
                  <a:pt x="0" y="21687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998894" y="5707087"/>
            <a:ext cx="14774060" cy="754380"/>
          </a:xfrm>
          <a:prstGeom prst="rect">
            <a:avLst/>
          </a:prstGeom>
        </p:spPr>
        <p:txBody>
          <a:bodyPr anchor="t" rtlCol="false" tIns="0" lIns="0" bIns="0" rIns="0">
            <a:spAutoFit/>
          </a:bodyPr>
          <a:lstStyle/>
          <a:p>
            <a:pPr algn="just">
              <a:lnSpc>
                <a:spcPts val="5985"/>
              </a:lnSpc>
            </a:pPr>
            <a:r>
              <a:rPr lang="en-US" sz="4500">
                <a:solidFill>
                  <a:srgbClr val="23354B"/>
                </a:solidFill>
                <a:latin typeface="Arimo"/>
                <a:ea typeface="Arimo"/>
                <a:cs typeface="Arimo"/>
                <a:sym typeface="Arimo"/>
              </a:rPr>
              <a:t>• Banyak perusahaan tutup, pengangguran meningkat</a:t>
            </a:r>
          </a:p>
        </p:txBody>
      </p:sp>
      <p:sp>
        <p:nvSpPr>
          <p:cNvPr name="TextBox 10" id="10"/>
          <p:cNvSpPr txBox="true"/>
          <p:nvPr/>
        </p:nvSpPr>
        <p:spPr>
          <a:xfrm rot="0">
            <a:off x="1580770" y="866775"/>
            <a:ext cx="14991720" cy="1410971"/>
          </a:xfrm>
          <a:prstGeom prst="rect">
            <a:avLst/>
          </a:prstGeom>
        </p:spPr>
        <p:txBody>
          <a:bodyPr anchor="t" rtlCol="false" tIns="0" lIns="0" bIns="0" rIns="0">
            <a:spAutoFit/>
          </a:bodyPr>
          <a:lstStyle/>
          <a:p>
            <a:pPr algn="ctr">
              <a:lnSpc>
                <a:spcPts val="11479"/>
              </a:lnSpc>
              <a:spcBef>
                <a:spcPct val="0"/>
              </a:spcBef>
            </a:pPr>
            <a:r>
              <a:rPr lang="en-US" sz="8199">
                <a:solidFill>
                  <a:srgbClr val="FFFFFF"/>
                </a:solidFill>
                <a:latin typeface="League Spartan"/>
                <a:ea typeface="League Spartan"/>
                <a:cs typeface="League Spartan"/>
                <a:sym typeface="League Spartan"/>
              </a:rPr>
              <a:t>Dampak di Bidang Ekonomi</a:t>
            </a:r>
          </a:p>
        </p:txBody>
      </p:sp>
      <p:sp>
        <p:nvSpPr>
          <p:cNvPr name="TextBox 11" id="11"/>
          <p:cNvSpPr txBox="true"/>
          <p:nvPr/>
        </p:nvSpPr>
        <p:spPr>
          <a:xfrm rot="0">
            <a:off x="1689600" y="7573410"/>
            <a:ext cx="14774060" cy="754380"/>
          </a:xfrm>
          <a:prstGeom prst="rect">
            <a:avLst/>
          </a:prstGeom>
        </p:spPr>
        <p:txBody>
          <a:bodyPr anchor="t" rtlCol="false" tIns="0" lIns="0" bIns="0" rIns="0">
            <a:spAutoFit/>
          </a:bodyPr>
          <a:lstStyle/>
          <a:p>
            <a:pPr algn="just">
              <a:lnSpc>
                <a:spcPts val="5985"/>
              </a:lnSpc>
            </a:pPr>
            <a:r>
              <a:rPr lang="en-US" sz="4500">
                <a:solidFill>
                  <a:srgbClr val="23354B"/>
                </a:solidFill>
                <a:latin typeface="Arimo"/>
                <a:ea typeface="Arimo"/>
                <a:cs typeface="Arimo"/>
                <a:sym typeface="Arimo"/>
              </a:rPr>
              <a:t>• Perubahan pola bisnis menuju digital dan online</a:t>
            </a:r>
          </a:p>
        </p:txBody>
      </p:sp>
      <p:sp>
        <p:nvSpPr>
          <p:cNvPr name="Freeform 12" id="12"/>
          <p:cNvSpPr/>
          <p:nvPr/>
        </p:nvSpPr>
        <p:spPr>
          <a:xfrm flipH="false" flipV="false" rot="5400000">
            <a:off x="15155018" y="8347628"/>
            <a:ext cx="764962" cy="2168706"/>
          </a:xfrm>
          <a:custGeom>
            <a:avLst/>
            <a:gdLst/>
            <a:ahLst/>
            <a:cxnLst/>
            <a:rect r="r" b="b" t="t" l="l"/>
            <a:pathLst>
              <a:path h="2168706" w="764962">
                <a:moveTo>
                  <a:pt x="0" y="0"/>
                </a:moveTo>
                <a:lnTo>
                  <a:pt x="764961" y="0"/>
                </a:lnTo>
                <a:lnTo>
                  <a:pt x="764961" y="2168706"/>
                </a:lnTo>
                <a:lnTo>
                  <a:pt x="0" y="21687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1190388" y="5950358"/>
            <a:ext cx="16155473" cy="754380"/>
          </a:xfrm>
          <a:prstGeom prst="rect">
            <a:avLst/>
          </a:prstGeom>
        </p:spPr>
        <p:txBody>
          <a:bodyPr anchor="t" rtlCol="false" tIns="0" lIns="0" bIns="0" rIns="0">
            <a:spAutoFit/>
          </a:bodyPr>
          <a:lstStyle/>
          <a:p>
            <a:pPr algn="just">
              <a:lnSpc>
                <a:spcPts val="5985"/>
              </a:lnSpc>
            </a:pPr>
            <a:r>
              <a:rPr lang="en-US" sz="4500">
                <a:solidFill>
                  <a:srgbClr val="23354B"/>
                </a:solidFill>
                <a:latin typeface="Arimo"/>
                <a:ea typeface="Arimo"/>
                <a:cs typeface="Arimo"/>
                <a:sym typeface="Arimo"/>
              </a:rPr>
              <a:t>• Bantuan pemerintah menjadi penopang ekonomi masyarakat</a:t>
            </a:r>
          </a:p>
        </p:txBody>
      </p:sp>
      <p:grpSp>
        <p:nvGrpSpPr>
          <p:cNvPr name="Group 14" id="14"/>
          <p:cNvGrpSpPr/>
          <p:nvPr/>
        </p:nvGrpSpPr>
        <p:grpSpPr>
          <a:xfrm rot="0">
            <a:off x="464893" y="5307037"/>
            <a:ext cx="16819169" cy="1620862"/>
            <a:chOff x="0" y="0"/>
            <a:chExt cx="4429740" cy="426894"/>
          </a:xfrm>
        </p:grpSpPr>
        <p:sp>
          <p:nvSpPr>
            <p:cNvPr name="Freeform 15" id="15"/>
            <p:cNvSpPr/>
            <p:nvPr/>
          </p:nvSpPr>
          <p:spPr>
            <a:xfrm flipH="false" flipV="false" rot="0">
              <a:off x="0" y="0"/>
              <a:ext cx="4429740" cy="426894"/>
            </a:xfrm>
            <a:custGeom>
              <a:avLst/>
              <a:gdLst/>
              <a:ahLst/>
              <a:cxnLst/>
              <a:rect r="r" b="b" t="t" l="l"/>
              <a:pathLst>
                <a:path h="426894" w="4429740">
                  <a:moveTo>
                    <a:pt x="46030" y="0"/>
                  </a:moveTo>
                  <a:lnTo>
                    <a:pt x="4383710" y="0"/>
                  </a:lnTo>
                  <a:cubicBezTo>
                    <a:pt x="4395918" y="0"/>
                    <a:pt x="4407626" y="4850"/>
                    <a:pt x="4416258" y="13482"/>
                  </a:cubicBezTo>
                  <a:cubicBezTo>
                    <a:pt x="4424890" y="22114"/>
                    <a:pt x="4429740" y="33822"/>
                    <a:pt x="4429740" y="46030"/>
                  </a:cubicBezTo>
                  <a:lnTo>
                    <a:pt x="4429740" y="380863"/>
                  </a:lnTo>
                  <a:cubicBezTo>
                    <a:pt x="4429740" y="406285"/>
                    <a:pt x="4409132" y="426894"/>
                    <a:pt x="4383710" y="426894"/>
                  </a:cubicBezTo>
                  <a:lnTo>
                    <a:pt x="46030" y="426894"/>
                  </a:lnTo>
                  <a:cubicBezTo>
                    <a:pt x="20608" y="426894"/>
                    <a:pt x="0" y="406285"/>
                    <a:pt x="0" y="380863"/>
                  </a:cubicBezTo>
                  <a:lnTo>
                    <a:pt x="0" y="46030"/>
                  </a:lnTo>
                  <a:cubicBezTo>
                    <a:pt x="0" y="20608"/>
                    <a:pt x="20608" y="0"/>
                    <a:pt x="46030" y="0"/>
                  </a:cubicBezTo>
                  <a:close/>
                </a:path>
              </a:pathLst>
            </a:custGeom>
            <a:solidFill>
              <a:srgbClr val="FFFFFF"/>
            </a:solidFill>
            <a:ln cap="rnd">
              <a:noFill/>
              <a:prstDash val="solid"/>
              <a:round/>
            </a:ln>
          </p:spPr>
        </p:sp>
        <p:sp>
          <p:nvSpPr>
            <p:cNvPr name="TextBox 16" id="16"/>
            <p:cNvSpPr txBox="true"/>
            <p:nvPr/>
          </p:nvSpPr>
          <p:spPr>
            <a:xfrm>
              <a:off x="0" y="-47625"/>
              <a:ext cx="4429740" cy="474519"/>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667045" y="7428638"/>
            <a:ext cx="16819169" cy="1620862"/>
            <a:chOff x="0" y="0"/>
            <a:chExt cx="4429740" cy="426894"/>
          </a:xfrm>
        </p:grpSpPr>
        <p:sp>
          <p:nvSpPr>
            <p:cNvPr name="Freeform 18" id="18"/>
            <p:cNvSpPr/>
            <p:nvPr/>
          </p:nvSpPr>
          <p:spPr>
            <a:xfrm flipH="false" flipV="false" rot="0">
              <a:off x="0" y="0"/>
              <a:ext cx="4429740" cy="426894"/>
            </a:xfrm>
            <a:custGeom>
              <a:avLst/>
              <a:gdLst/>
              <a:ahLst/>
              <a:cxnLst/>
              <a:rect r="r" b="b" t="t" l="l"/>
              <a:pathLst>
                <a:path h="426894" w="4429740">
                  <a:moveTo>
                    <a:pt x="46030" y="0"/>
                  </a:moveTo>
                  <a:lnTo>
                    <a:pt x="4383710" y="0"/>
                  </a:lnTo>
                  <a:cubicBezTo>
                    <a:pt x="4395918" y="0"/>
                    <a:pt x="4407626" y="4850"/>
                    <a:pt x="4416258" y="13482"/>
                  </a:cubicBezTo>
                  <a:cubicBezTo>
                    <a:pt x="4424890" y="22114"/>
                    <a:pt x="4429740" y="33822"/>
                    <a:pt x="4429740" y="46030"/>
                  </a:cubicBezTo>
                  <a:lnTo>
                    <a:pt x="4429740" y="380863"/>
                  </a:lnTo>
                  <a:cubicBezTo>
                    <a:pt x="4429740" y="406285"/>
                    <a:pt x="4409132" y="426894"/>
                    <a:pt x="4383710" y="426894"/>
                  </a:cubicBezTo>
                  <a:lnTo>
                    <a:pt x="46030" y="426894"/>
                  </a:lnTo>
                  <a:cubicBezTo>
                    <a:pt x="20608" y="426894"/>
                    <a:pt x="0" y="406285"/>
                    <a:pt x="0" y="380863"/>
                  </a:cubicBezTo>
                  <a:lnTo>
                    <a:pt x="0" y="46030"/>
                  </a:lnTo>
                  <a:cubicBezTo>
                    <a:pt x="0" y="20608"/>
                    <a:pt x="20608" y="0"/>
                    <a:pt x="46030" y="0"/>
                  </a:cubicBezTo>
                  <a:close/>
                </a:path>
              </a:pathLst>
            </a:custGeom>
            <a:solidFill>
              <a:srgbClr val="FFFFFF"/>
            </a:solidFill>
            <a:ln cap="rnd">
              <a:noFill/>
              <a:prstDash val="solid"/>
              <a:round/>
            </a:ln>
          </p:spPr>
        </p:sp>
        <p:sp>
          <p:nvSpPr>
            <p:cNvPr name="TextBox 19" id="19"/>
            <p:cNvSpPr txBox="true"/>
            <p:nvPr/>
          </p:nvSpPr>
          <p:spPr>
            <a:xfrm>
              <a:off x="0" y="-47625"/>
              <a:ext cx="4429740" cy="474519"/>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1190388" y="3362032"/>
            <a:ext cx="14774060" cy="754380"/>
          </a:xfrm>
          <a:prstGeom prst="rect">
            <a:avLst/>
          </a:prstGeom>
        </p:spPr>
        <p:txBody>
          <a:bodyPr anchor="t" rtlCol="false" tIns="0" lIns="0" bIns="0" rIns="0">
            <a:spAutoFit/>
          </a:bodyPr>
          <a:lstStyle/>
          <a:p>
            <a:pPr algn="just">
              <a:lnSpc>
                <a:spcPts val="5985"/>
              </a:lnSpc>
            </a:pPr>
            <a:r>
              <a:rPr lang="en-US" sz="4500">
                <a:solidFill>
                  <a:srgbClr val="23354B"/>
                </a:solidFill>
                <a:latin typeface="Arimo"/>
                <a:ea typeface="Arimo"/>
                <a:cs typeface="Arimo"/>
                <a:sym typeface="Arimo"/>
              </a:rPr>
              <a:t>• Perubahan pola bisnis menuju digital dan online</a:t>
            </a:r>
          </a:p>
        </p:txBody>
      </p:sp>
      <p:sp>
        <p:nvSpPr>
          <p:cNvPr name="TextBox 21" id="21"/>
          <p:cNvSpPr txBox="true"/>
          <p:nvPr/>
        </p:nvSpPr>
        <p:spPr>
          <a:xfrm rot="0">
            <a:off x="998894" y="7804200"/>
            <a:ext cx="16155473" cy="754380"/>
          </a:xfrm>
          <a:prstGeom prst="rect">
            <a:avLst/>
          </a:prstGeom>
        </p:spPr>
        <p:txBody>
          <a:bodyPr anchor="t" rtlCol="false" tIns="0" lIns="0" bIns="0" rIns="0">
            <a:spAutoFit/>
          </a:bodyPr>
          <a:lstStyle/>
          <a:p>
            <a:pPr algn="just">
              <a:lnSpc>
                <a:spcPts val="5985"/>
              </a:lnSpc>
            </a:pPr>
            <a:r>
              <a:rPr lang="en-US" sz="4500">
                <a:solidFill>
                  <a:srgbClr val="23354B"/>
                </a:solidFill>
                <a:latin typeface="Arimo"/>
                <a:ea typeface="Arimo"/>
                <a:cs typeface="Arimo"/>
                <a:sym typeface="Arimo"/>
              </a:rPr>
              <a:t>• Bantuan pemerintah menjadi penopang ekonomi masyarakat</a:t>
            </a:r>
          </a:p>
        </p:txBody>
      </p:sp>
      <p:sp>
        <p:nvSpPr>
          <p:cNvPr name="TextBox 22" id="22"/>
          <p:cNvSpPr txBox="true"/>
          <p:nvPr/>
        </p:nvSpPr>
        <p:spPr>
          <a:xfrm rot="0">
            <a:off x="1028700" y="5611268"/>
            <a:ext cx="14774060" cy="754380"/>
          </a:xfrm>
          <a:prstGeom prst="rect">
            <a:avLst/>
          </a:prstGeom>
        </p:spPr>
        <p:txBody>
          <a:bodyPr anchor="t" rtlCol="false" tIns="0" lIns="0" bIns="0" rIns="0">
            <a:spAutoFit/>
          </a:bodyPr>
          <a:lstStyle/>
          <a:p>
            <a:pPr algn="just">
              <a:lnSpc>
                <a:spcPts val="5985"/>
              </a:lnSpc>
            </a:pPr>
            <a:r>
              <a:rPr lang="en-US" sz="4500">
                <a:solidFill>
                  <a:srgbClr val="23354B"/>
                </a:solidFill>
                <a:latin typeface="Arimo"/>
                <a:ea typeface="Arimo"/>
                <a:cs typeface="Arimo"/>
                <a:sym typeface="Arimo"/>
              </a:rPr>
              <a:t>• Banyak perusahaan tutup, pengangguran meningkat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3354B"/>
        </a:solidFill>
      </p:bgPr>
    </p:bg>
    <p:spTree>
      <p:nvGrpSpPr>
        <p:cNvPr id="1" name=""/>
        <p:cNvGrpSpPr/>
        <p:nvPr/>
      </p:nvGrpSpPr>
      <p:grpSpPr>
        <a:xfrm>
          <a:off x="0" y="0"/>
          <a:ext cx="0" cy="0"/>
          <a:chOff x="0" y="0"/>
          <a:chExt cx="0" cy="0"/>
        </a:xfrm>
      </p:grpSpPr>
      <p:sp>
        <p:nvSpPr>
          <p:cNvPr name="Freeform 2" id="2"/>
          <p:cNvSpPr/>
          <p:nvPr/>
        </p:nvSpPr>
        <p:spPr>
          <a:xfrm flipH="false" flipV="false" rot="0">
            <a:off x="16621852" y="0"/>
            <a:ext cx="1487448" cy="1929472"/>
          </a:xfrm>
          <a:custGeom>
            <a:avLst/>
            <a:gdLst/>
            <a:ahLst/>
            <a:cxnLst/>
            <a:rect r="r" b="b" t="t" l="l"/>
            <a:pathLst>
              <a:path h="1929472" w="1487448">
                <a:moveTo>
                  <a:pt x="0" y="0"/>
                </a:moveTo>
                <a:lnTo>
                  <a:pt x="1487448" y="0"/>
                </a:lnTo>
                <a:lnTo>
                  <a:pt x="1487448" y="1929472"/>
                </a:lnTo>
                <a:lnTo>
                  <a:pt x="0" y="19294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97060" y="8718195"/>
            <a:ext cx="1487448" cy="1929472"/>
          </a:xfrm>
          <a:custGeom>
            <a:avLst/>
            <a:gdLst/>
            <a:ahLst/>
            <a:cxnLst/>
            <a:rect r="r" b="b" t="t" l="l"/>
            <a:pathLst>
              <a:path h="1929472" w="1487448">
                <a:moveTo>
                  <a:pt x="0" y="0"/>
                </a:moveTo>
                <a:lnTo>
                  <a:pt x="1487448" y="0"/>
                </a:lnTo>
                <a:lnTo>
                  <a:pt x="1487448" y="1929472"/>
                </a:lnTo>
                <a:lnTo>
                  <a:pt x="0" y="19294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807907" y="-438134"/>
            <a:ext cx="764962" cy="2168706"/>
          </a:xfrm>
          <a:custGeom>
            <a:avLst/>
            <a:gdLst/>
            <a:ahLst/>
            <a:cxnLst/>
            <a:rect r="r" b="b" t="t" l="l"/>
            <a:pathLst>
              <a:path h="2168706" w="764962">
                <a:moveTo>
                  <a:pt x="0" y="0"/>
                </a:moveTo>
                <a:lnTo>
                  <a:pt x="764962" y="0"/>
                </a:lnTo>
                <a:lnTo>
                  <a:pt x="764962" y="2168706"/>
                </a:lnTo>
                <a:lnTo>
                  <a:pt x="0" y="21687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5400000">
            <a:off x="16239371" y="8665253"/>
            <a:ext cx="764962" cy="2168706"/>
          </a:xfrm>
          <a:custGeom>
            <a:avLst/>
            <a:gdLst/>
            <a:ahLst/>
            <a:cxnLst/>
            <a:rect r="r" b="b" t="t" l="l"/>
            <a:pathLst>
              <a:path h="2168706" w="764962">
                <a:moveTo>
                  <a:pt x="764962" y="2168706"/>
                </a:moveTo>
                <a:lnTo>
                  <a:pt x="0" y="2168706"/>
                </a:lnTo>
                <a:lnTo>
                  <a:pt x="0" y="0"/>
                </a:lnTo>
                <a:lnTo>
                  <a:pt x="764962" y="0"/>
                </a:lnTo>
                <a:lnTo>
                  <a:pt x="764962" y="216870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684544" y="3275687"/>
            <a:ext cx="16918912" cy="5504049"/>
          </a:xfrm>
          <a:custGeom>
            <a:avLst/>
            <a:gdLst/>
            <a:ahLst/>
            <a:cxnLst/>
            <a:rect r="r" b="b" t="t" l="l"/>
            <a:pathLst>
              <a:path h="5504049" w="16918912">
                <a:moveTo>
                  <a:pt x="0" y="0"/>
                </a:moveTo>
                <a:lnTo>
                  <a:pt x="16918912" y="0"/>
                </a:lnTo>
                <a:lnTo>
                  <a:pt x="16918912" y="5504049"/>
                </a:lnTo>
                <a:lnTo>
                  <a:pt x="0" y="550404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076325" y="3967382"/>
            <a:ext cx="3037096" cy="1600200"/>
          </a:xfrm>
          <a:prstGeom prst="rect">
            <a:avLst/>
          </a:prstGeom>
        </p:spPr>
        <p:txBody>
          <a:bodyPr anchor="t" rtlCol="false" tIns="0" lIns="0" bIns="0" rIns="0">
            <a:spAutoFit/>
          </a:bodyPr>
          <a:lstStyle/>
          <a:p>
            <a:pPr algn="ctr">
              <a:lnSpc>
                <a:spcPts val="6300"/>
              </a:lnSpc>
              <a:spcBef>
                <a:spcPct val="0"/>
              </a:spcBef>
            </a:pPr>
            <a:r>
              <a:rPr lang="en-US" b="true" sz="4500">
                <a:solidFill>
                  <a:srgbClr val="23354B"/>
                </a:solidFill>
                <a:latin typeface="Arimo Bold"/>
                <a:ea typeface="Arimo Bold"/>
                <a:cs typeface="Arimo Bold"/>
                <a:sym typeface="Arimo Bold"/>
              </a:rPr>
              <a:t>Digitalisasi</a:t>
            </a:r>
            <a:r>
              <a:rPr lang="en-US" sz="4500">
                <a:solidFill>
                  <a:srgbClr val="23354B"/>
                </a:solidFill>
                <a:latin typeface="Arimo"/>
                <a:ea typeface="Arimo"/>
                <a:cs typeface="Arimo"/>
                <a:sym typeface="Arimo"/>
              </a:rPr>
              <a:t> </a:t>
            </a:r>
            <a:r>
              <a:rPr lang="en-US" b="true" sz="4500">
                <a:solidFill>
                  <a:srgbClr val="23354B"/>
                </a:solidFill>
                <a:latin typeface="Arimo Bold"/>
                <a:ea typeface="Arimo Bold"/>
                <a:cs typeface="Arimo Bold"/>
                <a:sym typeface="Arimo Bold"/>
              </a:rPr>
              <a:t>layanan</a:t>
            </a:r>
          </a:p>
        </p:txBody>
      </p:sp>
      <p:sp>
        <p:nvSpPr>
          <p:cNvPr name="TextBox 8" id="8"/>
          <p:cNvSpPr txBox="true"/>
          <p:nvPr/>
        </p:nvSpPr>
        <p:spPr>
          <a:xfrm rot="0">
            <a:off x="1490793" y="802811"/>
            <a:ext cx="15306415" cy="1483995"/>
          </a:xfrm>
          <a:prstGeom prst="rect">
            <a:avLst/>
          </a:prstGeom>
        </p:spPr>
        <p:txBody>
          <a:bodyPr anchor="t" rtlCol="false" tIns="0" lIns="0" bIns="0" rIns="0">
            <a:spAutoFit/>
          </a:bodyPr>
          <a:lstStyle/>
          <a:p>
            <a:pPr algn="ctr">
              <a:lnSpc>
                <a:spcPts val="12180"/>
              </a:lnSpc>
              <a:spcBef>
                <a:spcPct val="0"/>
              </a:spcBef>
            </a:pPr>
            <a:r>
              <a:rPr lang="en-US" sz="8700">
                <a:solidFill>
                  <a:srgbClr val="FFFFFF"/>
                </a:solidFill>
                <a:latin typeface="League Spartan"/>
                <a:ea typeface="League Spartan"/>
                <a:cs typeface="League Spartan"/>
                <a:sym typeface="League Spartan"/>
              </a:rPr>
              <a:t>Adaptasi di tengah krisis </a:t>
            </a:r>
          </a:p>
        </p:txBody>
      </p:sp>
      <p:sp>
        <p:nvSpPr>
          <p:cNvPr name="TextBox 9" id="9"/>
          <p:cNvSpPr txBox="true"/>
          <p:nvPr/>
        </p:nvSpPr>
        <p:spPr>
          <a:xfrm rot="0">
            <a:off x="5284314" y="3967382"/>
            <a:ext cx="3037096" cy="1600200"/>
          </a:xfrm>
          <a:prstGeom prst="rect">
            <a:avLst/>
          </a:prstGeom>
        </p:spPr>
        <p:txBody>
          <a:bodyPr anchor="t" rtlCol="false" tIns="0" lIns="0" bIns="0" rIns="0">
            <a:spAutoFit/>
          </a:bodyPr>
          <a:lstStyle/>
          <a:p>
            <a:pPr algn="ctr">
              <a:lnSpc>
                <a:spcPts val="6300"/>
              </a:lnSpc>
              <a:spcBef>
                <a:spcPct val="0"/>
              </a:spcBef>
            </a:pPr>
            <a:r>
              <a:rPr lang="en-US" b="true" sz="4500">
                <a:solidFill>
                  <a:srgbClr val="23354B"/>
                </a:solidFill>
                <a:latin typeface="Arimo Bold"/>
                <a:ea typeface="Arimo Bold"/>
                <a:cs typeface="Arimo Bold"/>
                <a:sym typeface="Arimo Bold"/>
              </a:rPr>
              <a:t>Perubahan gaya hidup </a:t>
            </a:r>
          </a:p>
        </p:txBody>
      </p:sp>
      <p:sp>
        <p:nvSpPr>
          <p:cNvPr name="TextBox 10" id="10"/>
          <p:cNvSpPr txBox="true"/>
          <p:nvPr/>
        </p:nvSpPr>
        <p:spPr>
          <a:xfrm rot="0">
            <a:off x="9727710" y="3993417"/>
            <a:ext cx="3037096" cy="3043555"/>
          </a:xfrm>
          <a:prstGeom prst="rect">
            <a:avLst/>
          </a:prstGeom>
        </p:spPr>
        <p:txBody>
          <a:bodyPr anchor="t" rtlCol="false" tIns="0" lIns="0" bIns="0" rIns="0">
            <a:spAutoFit/>
          </a:bodyPr>
          <a:lstStyle/>
          <a:p>
            <a:pPr algn="ctr">
              <a:lnSpc>
                <a:spcPts val="6019"/>
              </a:lnSpc>
              <a:spcBef>
                <a:spcPct val="0"/>
              </a:spcBef>
            </a:pPr>
            <a:r>
              <a:rPr lang="en-US" b="true" sz="4299">
                <a:solidFill>
                  <a:srgbClr val="23354B"/>
                </a:solidFill>
                <a:latin typeface="Arimo Bold"/>
                <a:ea typeface="Arimo Bold"/>
                <a:cs typeface="Arimo Bold"/>
                <a:sym typeface="Arimo Bold"/>
              </a:rPr>
              <a:t>Kolaborasi masyarakat dan pemerintah </a:t>
            </a:r>
          </a:p>
        </p:txBody>
      </p:sp>
      <p:sp>
        <p:nvSpPr>
          <p:cNvPr name="TextBox 11" id="11"/>
          <p:cNvSpPr txBox="true"/>
          <p:nvPr/>
        </p:nvSpPr>
        <p:spPr>
          <a:xfrm rot="0">
            <a:off x="14171106" y="3891797"/>
            <a:ext cx="3037096" cy="2400300"/>
          </a:xfrm>
          <a:prstGeom prst="rect">
            <a:avLst/>
          </a:prstGeom>
        </p:spPr>
        <p:txBody>
          <a:bodyPr anchor="t" rtlCol="false" tIns="0" lIns="0" bIns="0" rIns="0">
            <a:spAutoFit/>
          </a:bodyPr>
          <a:lstStyle/>
          <a:p>
            <a:pPr algn="ctr">
              <a:lnSpc>
                <a:spcPts val="6300"/>
              </a:lnSpc>
              <a:spcBef>
                <a:spcPct val="0"/>
              </a:spcBef>
            </a:pPr>
            <a:r>
              <a:rPr lang="en-US" b="true" sz="4500">
                <a:solidFill>
                  <a:srgbClr val="23354B"/>
                </a:solidFill>
                <a:latin typeface="Arimo Bold"/>
                <a:ea typeface="Arimo Bold"/>
                <a:cs typeface="Arimo Bold"/>
                <a:sym typeface="Arimo Bold"/>
              </a:rPr>
              <a:t>Inovasi di bidang kesehatan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5815150"/>
            <a:ext cx="7071310" cy="6868010"/>
          </a:xfrm>
          <a:custGeom>
            <a:avLst/>
            <a:gdLst/>
            <a:ahLst/>
            <a:cxnLst/>
            <a:rect r="r" b="b" t="t" l="l"/>
            <a:pathLst>
              <a:path h="6868010" w="7071310">
                <a:moveTo>
                  <a:pt x="0" y="0"/>
                </a:moveTo>
                <a:lnTo>
                  <a:pt x="7071310" y="0"/>
                </a:lnTo>
                <a:lnTo>
                  <a:pt x="7071310" y="6868010"/>
                </a:lnTo>
                <a:lnTo>
                  <a:pt x="0" y="6868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45554"/>
            <a:ext cx="7071310" cy="6868010"/>
          </a:xfrm>
          <a:custGeom>
            <a:avLst/>
            <a:gdLst/>
            <a:ahLst/>
            <a:cxnLst/>
            <a:rect r="r" b="b" t="t" l="l"/>
            <a:pathLst>
              <a:path h="6868010" w="7071310">
                <a:moveTo>
                  <a:pt x="0" y="0"/>
                </a:moveTo>
                <a:lnTo>
                  <a:pt x="7071310" y="0"/>
                </a:lnTo>
                <a:lnTo>
                  <a:pt x="7071310" y="6868010"/>
                </a:lnTo>
                <a:lnTo>
                  <a:pt x="0" y="6868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364972" y="-99442"/>
            <a:ext cx="7071310" cy="6868010"/>
          </a:xfrm>
          <a:custGeom>
            <a:avLst/>
            <a:gdLst/>
            <a:ahLst/>
            <a:cxnLst/>
            <a:rect r="r" b="b" t="t" l="l"/>
            <a:pathLst>
              <a:path h="6868010" w="7071310">
                <a:moveTo>
                  <a:pt x="0" y="0"/>
                </a:moveTo>
                <a:lnTo>
                  <a:pt x="7071310" y="0"/>
                </a:lnTo>
                <a:lnTo>
                  <a:pt x="7071310" y="6868011"/>
                </a:lnTo>
                <a:lnTo>
                  <a:pt x="0" y="68680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816380" y="5585646"/>
            <a:ext cx="7071310" cy="6868010"/>
          </a:xfrm>
          <a:custGeom>
            <a:avLst/>
            <a:gdLst/>
            <a:ahLst/>
            <a:cxnLst/>
            <a:rect r="r" b="b" t="t" l="l"/>
            <a:pathLst>
              <a:path h="6868010" w="7071310">
                <a:moveTo>
                  <a:pt x="0" y="0"/>
                </a:moveTo>
                <a:lnTo>
                  <a:pt x="7071311" y="0"/>
                </a:lnTo>
                <a:lnTo>
                  <a:pt x="7071311" y="6868010"/>
                </a:lnTo>
                <a:lnTo>
                  <a:pt x="0" y="6868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908190" y="5700398"/>
            <a:ext cx="7071310" cy="6868010"/>
          </a:xfrm>
          <a:custGeom>
            <a:avLst/>
            <a:gdLst/>
            <a:ahLst/>
            <a:cxnLst/>
            <a:rect r="r" b="b" t="t" l="l"/>
            <a:pathLst>
              <a:path h="6868010" w="7071310">
                <a:moveTo>
                  <a:pt x="0" y="0"/>
                </a:moveTo>
                <a:lnTo>
                  <a:pt x="7071310" y="0"/>
                </a:lnTo>
                <a:lnTo>
                  <a:pt x="7071310" y="6868010"/>
                </a:lnTo>
                <a:lnTo>
                  <a:pt x="0" y="6868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3436282" y="-1684526"/>
            <a:ext cx="6583680" cy="4114800"/>
          </a:xfrm>
          <a:custGeom>
            <a:avLst/>
            <a:gdLst/>
            <a:ahLst/>
            <a:cxnLst/>
            <a:rect r="r" b="b" t="t" l="l"/>
            <a:pathLst>
              <a:path h="4114800" w="6583680">
                <a:moveTo>
                  <a:pt x="0" y="0"/>
                </a:moveTo>
                <a:lnTo>
                  <a:pt x="6583680" y="0"/>
                </a:lnTo>
                <a:lnTo>
                  <a:pt x="658368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2729943" y="-153329"/>
            <a:ext cx="7071310" cy="6868010"/>
          </a:xfrm>
          <a:custGeom>
            <a:avLst/>
            <a:gdLst/>
            <a:ahLst/>
            <a:cxnLst/>
            <a:rect r="r" b="b" t="t" l="l"/>
            <a:pathLst>
              <a:path h="6868010" w="7071310">
                <a:moveTo>
                  <a:pt x="0" y="0"/>
                </a:moveTo>
                <a:lnTo>
                  <a:pt x="7071310" y="0"/>
                </a:lnTo>
                <a:lnTo>
                  <a:pt x="7071310" y="6868010"/>
                </a:lnTo>
                <a:lnTo>
                  <a:pt x="0" y="6868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true" flipV="true" rot="10415535">
            <a:off x="-1217182" y="6975871"/>
            <a:ext cx="2951197" cy="3606751"/>
          </a:xfrm>
          <a:custGeom>
            <a:avLst/>
            <a:gdLst/>
            <a:ahLst/>
            <a:cxnLst/>
            <a:rect r="r" b="b" t="t" l="l"/>
            <a:pathLst>
              <a:path h="3606751" w="2951197">
                <a:moveTo>
                  <a:pt x="2951197" y="3606752"/>
                </a:moveTo>
                <a:lnTo>
                  <a:pt x="0" y="3606752"/>
                </a:lnTo>
                <a:lnTo>
                  <a:pt x="0" y="0"/>
                </a:lnTo>
                <a:lnTo>
                  <a:pt x="2951197" y="0"/>
                </a:lnTo>
                <a:lnTo>
                  <a:pt x="2951197" y="3606752"/>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3995619" y="2141887"/>
            <a:ext cx="10202918" cy="7995378"/>
          </a:xfrm>
          <a:custGeom>
            <a:avLst/>
            <a:gdLst/>
            <a:ahLst/>
            <a:cxnLst/>
            <a:rect r="r" b="b" t="t" l="l"/>
            <a:pathLst>
              <a:path h="7995378" w="10202918">
                <a:moveTo>
                  <a:pt x="0" y="0"/>
                </a:moveTo>
                <a:lnTo>
                  <a:pt x="10202918" y="0"/>
                </a:lnTo>
                <a:lnTo>
                  <a:pt x="10202918" y="7995377"/>
                </a:lnTo>
                <a:lnTo>
                  <a:pt x="0" y="799537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1" id="11"/>
          <p:cNvGrpSpPr/>
          <p:nvPr/>
        </p:nvGrpSpPr>
        <p:grpSpPr>
          <a:xfrm rot="0">
            <a:off x="3348728" y="1869662"/>
            <a:ext cx="1293781" cy="1121224"/>
            <a:chOff x="0" y="0"/>
            <a:chExt cx="340749" cy="295302"/>
          </a:xfrm>
        </p:grpSpPr>
        <p:sp>
          <p:nvSpPr>
            <p:cNvPr name="Freeform 12" id="12"/>
            <p:cNvSpPr/>
            <p:nvPr/>
          </p:nvSpPr>
          <p:spPr>
            <a:xfrm flipH="false" flipV="false" rot="0">
              <a:off x="0" y="0"/>
              <a:ext cx="340749" cy="295302"/>
            </a:xfrm>
            <a:custGeom>
              <a:avLst/>
              <a:gdLst/>
              <a:ahLst/>
              <a:cxnLst/>
              <a:rect r="r" b="b" t="t" l="l"/>
              <a:pathLst>
                <a:path h="295302" w="340749">
                  <a:moveTo>
                    <a:pt x="0" y="0"/>
                  </a:moveTo>
                  <a:lnTo>
                    <a:pt x="340749" y="0"/>
                  </a:lnTo>
                  <a:lnTo>
                    <a:pt x="340749" y="295302"/>
                  </a:lnTo>
                  <a:lnTo>
                    <a:pt x="0" y="295302"/>
                  </a:lnTo>
                  <a:close/>
                </a:path>
              </a:pathLst>
            </a:custGeom>
            <a:solidFill>
              <a:srgbClr val="23354B"/>
            </a:solidFill>
          </p:spPr>
        </p:sp>
        <p:sp>
          <p:nvSpPr>
            <p:cNvPr name="TextBox 13" id="13"/>
            <p:cNvSpPr txBox="true"/>
            <p:nvPr/>
          </p:nvSpPr>
          <p:spPr>
            <a:xfrm>
              <a:off x="0" y="-95250"/>
              <a:ext cx="340749" cy="390552"/>
            </a:xfrm>
            <a:prstGeom prst="rect">
              <a:avLst/>
            </a:prstGeom>
          </p:spPr>
          <p:txBody>
            <a:bodyPr anchor="ctr" rtlCol="false" tIns="50800" lIns="50800" bIns="50800" rIns="50800"/>
            <a:lstStyle/>
            <a:p>
              <a:pPr algn="ctr">
                <a:lnSpc>
                  <a:spcPts val="5459"/>
                </a:lnSpc>
              </a:pPr>
              <a:r>
                <a:rPr lang="en-US" b="true" sz="3899">
                  <a:solidFill>
                    <a:srgbClr val="FFFFFF"/>
                  </a:solidFill>
                  <a:latin typeface="Arimo Bold"/>
                  <a:ea typeface="Arimo Bold"/>
                  <a:cs typeface="Arimo Bold"/>
                  <a:sym typeface="Arimo Bold"/>
                </a:rPr>
                <a:t>1</a:t>
              </a:r>
            </a:p>
          </p:txBody>
        </p:sp>
      </p:grpSp>
      <p:sp>
        <p:nvSpPr>
          <p:cNvPr name="TextBox 14" id="14"/>
          <p:cNvSpPr txBox="true"/>
          <p:nvPr/>
        </p:nvSpPr>
        <p:spPr>
          <a:xfrm rot="0">
            <a:off x="1559878" y="220980"/>
            <a:ext cx="15168244" cy="1510031"/>
          </a:xfrm>
          <a:prstGeom prst="rect">
            <a:avLst/>
          </a:prstGeom>
        </p:spPr>
        <p:txBody>
          <a:bodyPr anchor="t" rtlCol="false" tIns="0" lIns="0" bIns="0" rIns="0">
            <a:spAutoFit/>
          </a:bodyPr>
          <a:lstStyle/>
          <a:p>
            <a:pPr algn="ctr">
              <a:lnSpc>
                <a:spcPts val="12319"/>
              </a:lnSpc>
              <a:spcBef>
                <a:spcPct val="0"/>
              </a:spcBef>
            </a:pPr>
            <a:r>
              <a:rPr lang="en-US" sz="8799">
                <a:solidFill>
                  <a:srgbClr val="23354B"/>
                </a:solidFill>
                <a:latin typeface="League Spartan"/>
                <a:ea typeface="League Spartan"/>
                <a:cs typeface="League Spartan"/>
                <a:sym typeface="League Spartan"/>
              </a:rPr>
              <a:t>Peluang yang muncul </a:t>
            </a:r>
          </a:p>
        </p:txBody>
      </p:sp>
      <p:grpSp>
        <p:nvGrpSpPr>
          <p:cNvPr name="Group 15" id="15"/>
          <p:cNvGrpSpPr/>
          <p:nvPr/>
        </p:nvGrpSpPr>
        <p:grpSpPr>
          <a:xfrm rot="0">
            <a:off x="13551646" y="3606163"/>
            <a:ext cx="1293781" cy="1121224"/>
            <a:chOff x="0" y="0"/>
            <a:chExt cx="340749" cy="295302"/>
          </a:xfrm>
        </p:grpSpPr>
        <p:sp>
          <p:nvSpPr>
            <p:cNvPr name="Freeform 16" id="16"/>
            <p:cNvSpPr/>
            <p:nvPr/>
          </p:nvSpPr>
          <p:spPr>
            <a:xfrm flipH="false" flipV="false" rot="0">
              <a:off x="0" y="0"/>
              <a:ext cx="340749" cy="295302"/>
            </a:xfrm>
            <a:custGeom>
              <a:avLst/>
              <a:gdLst/>
              <a:ahLst/>
              <a:cxnLst/>
              <a:rect r="r" b="b" t="t" l="l"/>
              <a:pathLst>
                <a:path h="295302" w="340749">
                  <a:moveTo>
                    <a:pt x="0" y="0"/>
                  </a:moveTo>
                  <a:lnTo>
                    <a:pt x="340749" y="0"/>
                  </a:lnTo>
                  <a:lnTo>
                    <a:pt x="340749" y="295302"/>
                  </a:lnTo>
                  <a:lnTo>
                    <a:pt x="0" y="295302"/>
                  </a:lnTo>
                  <a:close/>
                </a:path>
              </a:pathLst>
            </a:custGeom>
            <a:solidFill>
              <a:srgbClr val="23354B"/>
            </a:solidFill>
          </p:spPr>
        </p:sp>
        <p:sp>
          <p:nvSpPr>
            <p:cNvPr name="TextBox 17" id="17"/>
            <p:cNvSpPr txBox="true"/>
            <p:nvPr/>
          </p:nvSpPr>
          <p:spPr>
            <a:xfrm>
              <a:off x="0" y="-95250"/>
              <a:ext cx="340749" cy="390552"/>
            </a:xfrm>
            <a:prstGeom prst="rect">
              <a:avLst/>
            </a:prstGeom>
          </p:spPr>
          <p:txBody>
            <a:bodyPr anchor="ctr" rtlCol="false" tIns="50800" lIns="50800" bIns="50800" rIns="50800"/>
            <a:lstStyle/>
            <a:p>
              <a:pPr algn="ctr">
                <a:lnSpc>
                  <a:spcPts val="5459"/>
                </a:lnSpc>
              </a:pPr>
              <a:r>
                <a:rPr lang="en-US" b="true" sz="3899">
                  <a:solidFill>
                    <a:srgbClr val="FFFFFF"/>
                  </a:solidFill>
                  <a:latin typeface="Arimo Bold"/>
                  <a:ea typeface="Arimo Bold"/>
                  <a:cs typeface="Arimo Bold"/>
                  <a:sym typeface="Arimo Bold"/>
                </a:rPr>
                <a:t>2</a:t>
              </a:r>
            </a:p>
          </p:txBody>
        </p:sp>
      </p:grpSp>
      <p:grpSp>
        <p:nvGrpSpPr>
          <p:cNvPr name="Group 18" id="18"/>
          <p:cNvGrpSpPr/>
          <p:nvPr/>
        </p:nvGrpSpPr>
        <p:grpSpPr>
          <a:xfrm rot="0">
            <a:off x="3348728" y="5700398"/>
            <a:ext cx="1293781" cy="1121224"/>
            <a:chOff x="0" y="0"/>
            <a:chExt cx="340749" cy="295302"/>
          </a:xfrm>
        </p:grpSpPr>
        <p:sp>
          <p:nvSpPr>
            <p:cNvPr name="Freeform 19" id="19"/>
            <p:cNvSpPr/>
            <p:nvPr/>
          </p:nvSpPr>
          <p:spPr>
            <a:xfrm flipH="false" flipV="false" rot="0">
              <a:off x="0" y="0"/>
              <a:ext cx="340749" cy="295302"/>
            </a:xfrm>
            <a:custGeom>
              <a:avLst/>
              <a:gdLst/>
              <a:ahLst/>
              <a:cxnLst/>
              <a:rect r="r" b="b" t="t" l="l"/>
              <a:pathLst>
                <a:path h="295302" w="340749">
                  <a:moveTo>
                    <a:pt x="0" y="0"/>
                  </a:moveTo>
                  <a:lnTo>
                    <a:pt x="340749" y="0"/>
                  </a:lnTo>
                  <a:lnTo>
                    <a:pt x="340749" y="295302"/>
                  </a:lnTo>
                  <a:lnTo>
                    <a:pt x="0" y="295302"/>
                  </a:lnTo>
                  <a:close/>
                </a:path>
              </a:pathLst>
            </a:custGeom>
            <a:solidFill>
              <a:srgbClr val="23354B"/>
            </a:solidFill>
          </p:spPr>
        </p:sp>
        <p:sp>
          <p:nvSpPr>
            <p:cNvPr name="TextBox 20" id="20"/>
            <p:cNvSpPr txBox="true"/>
            <p:nvPr/>
          </p:nvSpPr>
          <p:spPr>
            <a:xfrm>
              <a:off x="0" y="-95250"/>
              <a:ext cx="340749" cy="390552"/>
            </a:xfrm>
            <a:prstGeom prst="rect">
              <a:avLst/>
            </a:prstGeom>
          </p:spPr>
          <p:txBody>
            <a:bodyPr anchor="ctr" rtlCol="false" tIns="50800" lIns="50800" bIns="50800" rIns="50800"/>
            <a:lstStyle/>
            <a:p>
              <a:pPr algn="ctr">
                <a:lnSpc>
                  <a:spcPts val="5459"/>
                </a:lnSpc>
              </a:pPr>
              <a:r>
                <a:rPr lang="en-US" b="true" sz="3899">
                  <a:solidFill>
                    <a:srgbClr val="FFFFFF"/>
                  </a:solidFill>
                  <a:latin typeface="Arimo Bold"/>
                  <a:ea typeface="Arimo Bold"/>
                  <a:cs typeface="Arimo Bold"/>
                  <a:sym typeface="Arimo Bold"/>
                </a:rPr>
                <a:t>3</a:t>
              </a:r>
            </a:p>
          </p:txBody>
        </p:sp>
      </p:grpSp>
      <p:grpSp>
        <p:nvGrpSpPr>
          <p:cNvPr name="Group 21" id="21"/>
          <p:cNvGrpSpPr/>
          <p:nvPr/>
        </p:nvGrpSpPr>
        <p:grpSpPr>
          <a:xfrm rot="0">
            <a:off x="13551646" y="7658023"/>
            <a:ext cx="1293781" cy="1121224"/>
            <a:chOff x="0" y="0"/>
            <a:chExt cx="340749" cy="295302"/>
          </a:xfrm>
        </p:grpSpPr>
        <p:sp>
          <p:nvSpPr>
            <p:cNvPr name="Freeform 22" id="22"/>
            <p:cNvSpPr/>
            <p:nvPr/>
          </p:nvSpPr>
          <p:spPr>
            <a:xfrm flipH="false" flipV="false" rot="0">
              <a:off x="0" y="0"/>
              <a:ext cx="340749" cy="295302"/>
            </a:xfrm>
            <a:custGeom>
              <a:avLst/>
              <a:gdLst/>
              <a:ahLst/>
              <a:cxnLst/>
              <a:rect r="r" b="b" t="t" l="l"/>
              <a:pathLst>
                <a:path h="295302" w="340749">
                  <a:moveTo>
                    <a:pt x="0" y="0"/>
                  </a:moveTo>
                  <a:lnTo>
                    <a:pt x="340749" y="0"/>
                  </a:lnTo>
                  <a:lnTo>
                    <a:pt x="340749" y="295302"/>
                  </a:lnTo>
                  <a:lnTo>
                    <a:pt x="0" y="295302"/>
                  </a:lnTo>
                  <a:close/>
                </a:path>
              </a:pathLst>
            </a:custGeom>
            <a:solidFill>
              <a:srgbClr val="23354B"/>
            </a:solidFill>
          </p:spPr>
        </p:sp>
        <p:sp>
          <p:nvSpPr>
            <p:cNvPr name="TextBox 23" id="23"/>
            <p:cNvSpPr txBox="true"/>
            <p:nvPr/>
          </p:nvSpPr>
          <p:spPr>
            <a:xfrm>
              <a:off x="0" y="-95250"/>
              <a:ext cx="340749" cy="390552"/>
            </a:xfrm>
            <a:prstGeom prst="rect">
              <a:avLst/>
            </a:prstGeom>
          </p:spPr>
          <p:txBody>
            <a:bodyPr anchor="ctr" rtlCol="false" tIns="50800" lIns="50800" bIns="50800" rIns="50800"/>
            <a:lstStyle/>
            <a:p>
              <a:pPr algn="ctr">
                <a:lnSpc>
                  <a:spcPts val="5459"/>
                </a:lnSpc>
              </a:pPr>
              <a:r>
                <a:rPr lang="en-US" b="true" sz="3899">
                  <a:solidFill>
                    <a:srgbClr val="FFFFFF"/>
                  </a:solidFill>
                  <a:latin typeface="Arimo Bold"/>
                  <a:ea typeface="Arimo Bold"/>
                  <a:cs typeface="Arimo Bold"/>
                  <a:sym typeface="Arimo Bold"/>
                </a:rPr>
                <a:t>4</a:t>
              </a:r>
            </a:p>
          </p:txBody>
        </p:sp>
      </p:grpSp>
      <p:sp>
        <p:nvSpPr>
          <p:cNvPr name="TextBox 24" id="24"/>
          <p:cNvSpPr txBox="true"/>
          <p:nvPr/>
        </p:nvSpPr>
        <p:spPr>
          <a:xfrm rot="0">
            <a:off x="10296441" y="3148963"/>
            <a:ext cx="2949010" cy="800100"/>
          </a:xfrm>
          <a:prstGeom prst="rect">
            <a:avLst/>
          </a:prstGeom>
        </p:spPr>
        <p:txBody>
          <a:bodyPr anchor="t" rtlCol="false" tIns="0" lIns="0" bIns="0" rIns="0">
            <a:spAutoFit/>
          </a:bodyPr>
          <a:lstStyle/>
          <a:p>
            <a:pPr algn="just">
              <a:lnSpc>
                <a:spcPts val="6300"/>
              </a:lnSpc>
              <a:spcBef>
                <a:spcPct val="0"/>
              </a:spcBef>
            </a:pPr>
            <a:r>
              <a:rPr lang="en-US" sz="4500">
                <a:solidFill>
                  <a:srgbClr val="FFFFFF"/>
                </a:solidFill>
                <a:latin typeface="Arimo"/>
                <a:ea typeface="Arimo"/>
                <a:cs typeface="Arimo"/>
                <a:sym typeface="Arimo"/>
              </a:rPr>
              <a:t>Teknik 1</a:t>
            </a:r>
          </a:p>
        </p:txBody>
      </p:sp>
      <p:sp>
        <p:nvSpPr>
          <p:cNvPr name="TextBox 25" id="25"/>
          <p:cNvSpPr txBox="true"/>
          <p:nvPr/>
        </p:nvSpPr>
        <p:spPr>
          <a:xfrm rot="0">
            <a:off x="6460105" y="2727865"/>
            <a:ext cx="3836336" cy="1438910"/>
          </a:xfrm>
          <a:prstGeom prst="rect">
            <a:avLst/>
          </a:prstGeom>
        </p:spPr>
        <p:txBody>
          <a:bodyPr anchor="t" rtlCol="false" tIns="0" lIns="0" bIns="0" rIns="0">
            <a:spAutoFit/>
          </a:bodyPr>
          <a:lstStyle/>
          <a:p>
            <a:pPr algn="ctr">
              <a:lnSpc>
                <a:spcPts val="5740"/>
              </a:lnSpc>
              <a:spcBef>
                <a:spcPct val="0"/>
              </a:spcBef>
            </a:pPr>
            <a:r>
              <a:rPr lang="en-US" sz="4100">
                <a:solidFill>
                  <a:srgbClr val="FFFFFF"/>
                </a:solidFill>
                <a:latin typeface="Arimo"/>
                <a:ea typeface="Arimo"/>
                <a:cs typeface="Arimo"/>
                <a:sym typeface="Arimo"/>
              </a:rPr>
              <a:t>Transformasi Digital </a:t>
            </a:r>
          </a:p>
        </p:txBody>
      </p:sp>
      <p:sp>
        <p:nvSpPr>
          <p:cNvPr name="TextBox 26" id="26"/>
          <p:cNvSpPr txBox="true"/>
          <p:nvPr/>
        </p:nvSpPr>
        <p:spPr>
          <a:xfrm rot="0">
            <a:off x="7934610" y="4463375"/>
            <a:ext cx="3836336" cy="1474470"/>
          </a:xfrm>
          <a:prstGeom prst="rect">
            <a:avLst/>
          </a:prstGeom>
        </p:spPr>
        <p:txBody>
          <a:bodyPr anchor="t" rtlCol="false" tIns="0" lIns="0" bIns="0" rIns="0">
            <a:spAutoFit/>
          </a:bodyPr>
          <a:lstStyle/>
          <a:p>
            <a:pPr algn="ctr">
              <a:lnSpc>
                <a:spcPts val="5880"/>
              </a:lnSpc>
              <a:spcBef>
                <a:spcPct val="0"/>
              </a:spcBef>
            </a:pPr>
            <a:r>
              <a:rPr lang="en-US" sz="4200">
                <a:solidFill>
                  <a:srgbClr val="FFFFFF"/>
                </a:solidFill>
                <a:latin typeface="Arimo"/>
                <a:ea typeface="Arimo"/>
                <a:cs typeface="Arimo"/>
                <a:sym typeface="Arimo"/>
              </a:rPr>
              <a:t>Kesadaran Kesehatan </a:t>
            </a:r>
          </a:p>
        </p:txBody>
      </p:sp>
      <p:sp>
        <p:nvSpPr>
          <p:cNvPr name="TextBox 27" id="27"/>
          <p:cNvSpPr txBox="true"/>
          <p:nvPr/>
        </p:nvSpPr>
        <p:spPr>
          <a:xfrm rot="0">
            <a:off x="6364972" y="6442670"/>
            <a:ext cx="4546916" cy="1555115"/>
          </a:xfrm>
          <a:prstGeom prst="rect">
            <a:avLst/>
          </a:prstGeom>
        </p:spPr>
        <p:txBody>
          <a:bodyPr anchor="t" rtlCol="false" tIns="0" lIns="0" bIns="0" rIns="0">
            <a:spAutoFit/>
          </a:bodyPr>
          <a:lstStyle/>
          <a:p>
            <a:pPr algn="ctr">
              <a:lnSpc>
                <a:spcPts val="6160"/>
              </a:lnSpc>
              <a:spcBef>
                <a:spcPct val="0"/>
              </a:spcBef>
            </a:pPr>
            <a:r>
              <a:rPr lang="en-US" sz="4400">
                <a:solidFill>
                  <a:srgbClr val="FFFFFF"/>
                </a:solidFill>
                <a:latin typeface="Arimo"/>
                <a:ea typeface="Arimo"/>
                <a:cs typeface="Arimo"/>
                <a:sym typeface="Arimo"/>
              </a:rPr>
              <a:t>kewirausahaan baru </a:t>
            </a:r>
          </a:p>
        </p:txBody>
      </p:sp>
      <p:sp>
        <p:nvSpPr>
          <p:cNvPr name="TextBox 28" id="28"/>
          <p:cNvSpPr txBox="true"/>
          <p:nvPr/>
        </p:nvSpPr>
        <p:spPr>
          <a:xfrm rot="0">
            <a:off x="7579320" y="8694983"/>
            <a:ext cx="4546916" cy="774065"/>
          </a:xfrm>
          <a:prstGeom prst="rect">
            <a:avLst/>
          </a:prstGeom>
        </p:spPr>
        <p:txBody>
          <a:bodyPr anchor="t" rtlCol="false" tIns="0" lIns="0" bIns="0" rIns="0">
            <a:spAutoFit/>
          </a:bodyPr>
          <a:lstStyle/>
          <a:p>
            <a:pPr algn="ctr">
              <a:lnSpc>
                <a:spcPts val="6160"/>
              </a:lnSpc>
              <a:spcBef>
                <a:spcPct val="0"/>
              </a:spcBef>
            </a:pPr>
            <a:r>
              <a:rPr lang="en-US" sz="4400">
                <a:solidFill>
                  <a:srgbClr val="FFFFFF"/>
                </a:solidFill>
                <a:latin typeface="Arimo"/>
                <a:ea typeface="Arimo"/>
                <a:cs typeface="Arimo"/>
                <a:sym typeface="Arimo"/>
              </a:rPr>
              <a:t>Inovasi Sosial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5815150"/>
            <a:ext cx="7071310" cy="6868010"/>
          </a:xfrm>
          <a:custGeom>
            <a:avLst/>
            <a:gdLst/>
            <a:ahLst/>
            <a:cxnLst/>
            <a:rect r="r" b="b" t="t" l="l"/>
            <a:pathLst>
              <a:path h="6868010" w="7071310">
                <a:moveTo>
                  <a:pt x="0" y="0"/>
                </a:moveTo>
                <a:lnTo>
                  <a:pt x="7071310" y="0"/>
                </a:lnTo>
                <a:lnTo>
                  <a:pt x="7071310" y="6868010"/>
                </a:lnTo>
                <a:lnTo>
                  <a:pt x="0" y="68680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0" y="-45554"/>
            <a:ext cx="7071310" cy="6868010"/>
          </a:xfrm>
          <a:custGeom>
            <a:avLst/>
            <a:gdLst/>
            <a:ahLst/>
            <a:cxnLst/>
            <a:rect r="r" b="b" t="t" l="l"/>
            <a:pathLst>
              <a:path h="6868010" w="7071310">
                <a:moveTo>
                  <a:pt x="0" y="0"/>
                </a:moveTo>
                <a:lnTo>
                  <a:pt x="7071310" y="0"/>
                </a:lnTo>
                <a:lnTo>
                  <a:pt x="7071310" y="6868010"/>
                </a:lnTo>
                <a:lnTo>
                  <a:pt x="0" y="68680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364972" y="-99442"/>
            <a:ext cx="7071310" cy="6868010"/>
          </a:xfrm>
          <a:custGeom>
            <a:avLst/>
            <a:gdLst/>
            <a:ahLst/>
            <a:cxnLst/>
            <a:rect r="r" b="b" t="t" l="l"/>
            <a:pathLst>
              <a:path h="6868010" w="7071310">
                <a:moveTo>
                  <a:pt x="0" y="0"/>
                </a:moveTo>
                <a:lnTo>
                  <a:pt x="7071310" y="0"/>
                </a:lnTo>
                <a:lnTo>
                  <a:pt x="7071310" y="6868011"/>
                </a:lnTo>
                <a:lnTo>
                  <a:pt x="0" y="68680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3816380" y="5585646"/>
            <a:ext cx="7071310" cy="6868010"/>
          </a:xfrm>
          <a:custGeom>
            <a:avLst/>
            <a:gdLst/>
            <a:ahLst/>
            <a:cxnLst/>
            <a:rect r="r" b="b" t="t" l="l"/>
            <a:pathLst>
              <a:path h="6868010" w="7071310">
                <a:moveTo>
                  <a:pt x="0" y="0"/>
                </a:moveTo>
                <a:lnTo>
                  <a:pt x="7071311" y="0"/>
                </a:lnTo>
                <a:lnTo>
                  <a:pt x="7071311" y="6868010"/>
                </a:lnTo>
                <a:lnTo>
                  <a:pt x="0" y="68680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6908190" y="5700398"/>
            <a:ext cx="7071310" cy="6868010"/>
          </a:xfrm>
          <a:custGeom>
            <a:avLst/>
            <a:gdLst/>
            <a:ahLst/>
            <a:cxnLst/>
            <a:rect r="r" b="b" t="t" l="l"/>
            <a:pathLst>
              <a:path h="6868010" w="7071310">
                <a:moveTo>
                  <a:pt x="0" y="0"/>
                </a:moveTo>
                <a:lnTo>
                  <a:pt x="7071310" y="0"/>
                </a:lnTo>
                <a:lnTo>
                  <a:pt x="7071310" y="6868010"/>
                </a:lnTo>
                <a:lnTo>
                  <a:pt x="0" y="68680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3436282" y="-1684526"/>
            <a:ext cx="6583680" cy="4114800"/>
          </a:xfrm>
          <a:custGeom>
            <a:avLst/>
            <a:gdLst/>
            <a:ahLst/>
            <a:cxnLst/>
            <a:rect r="r" b="b" t="t" l="l"/>
            <a:pathLst>
              <a:path h="4114800" w="6583680">
                <a:moveTo>
                  <a:pt x="0" y="0"/>
                </a:moveTo>
                <a:lnTo>
                  <a:pt x="6583680" y="0"/>
                </a:lnTo>
                <a:lnTo>
                  <a:pt x="658368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2729943" y="-153329"/>
            <a:ext cx="7071310" cy="6868010"/>
          </a:xfrm>
          <a:custGeom>
            <a:avLst/>
            <a:gdLst/>
            <a:ahLst/>
            <a:cxnLst/>
            <a:rect r="r" b="b" t="t" l="l"/>
            <a:pathLst>
              <a:path h="6868010" w="7071310">
                <a:moveTo>
                  <a:pt x="0" y="0"/>
                </a:moveTo>
                <a:lnTo>
                  <a:pt x="7071310" y="0"/>
                </a:lnTo>
                <a:lnTo>
                  <a:pt x="7071310" y="6868010"/>
                </a:lnTo>
                <a:lnTo>
                  <a:pt x="0" y="68680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true" flipV="true" rot="10415535">
            <a:off x="-1217182" y="6975871"/>
            <a:ext cx="2951197" cy="3606751"/>
          </a:xfrm>
          <a:custGeom>
            <a:avLst/>
            <a:gdLst/>
            <a:ahLst/>
            <a:cxnLst/>
            <a:rect r="r" b="b" t="t" l="l"/>
            <a:pathLst>
              <a:path h="3606751" w="2951197">
                <a:moveTo>
                  <a:pt x="2951197" y="3606752"/>
                </a:moveTo>
                <a:lnTo>
                  <a:pt x="0" y="3606752"/>
                </a:lnTo>
                <a:lnTo>
                  <a:pt x="0" y="0"/>
                </a:lnTo>
                <a:lnTo>
                  <a:pt x="2951197" y="0"/>
                </a:lnTo>
                <a:lnTo>
                  <a:pt x="2951197" y="3606752"/>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5400000">
            <a:off x="16161927" y="8557580"/>
            <a:ext cx="901902" cy="2556938"/>
          </a:xfrm>
          <a:custGeom>
            <a:avLst/>
            <a:gdLst/>
            <a:ahLst/>
            <a:cxnLst/>
            <a:rect r="r" b="b" t="t" l="l"/>
            <a:pathLst>
              <a:path h="2556938" w="901902">
                <a:moveTo>
                  <a:pt x="0" y="0"/>
                </a:moveTo>
                <a:lnTo>
                  <a:pt x="901902" y="0"/>
                </a:lnTo>
                <a:lnTo>
                  <a:pt x="901902" y="2556938"/>
                </a:lnTo>
                <a:lnTo>
                  <a:pt x="0" y="255693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true" flipV="false" rot="0">
            <a:off x="-1409226" y="3954563"/>
            <a:ext cx="16612878" cy="3262165"/>
          </a:xfrm>
          <a:custGeom>
            <a:avLst/>
            <a:gdLst/>
            <a:ahLst/>
            <a:cxnLst/>
            <a:rect r="r" b="b" t="t" l="l"/>
            <a:pathLst>
              <a:path h="3262165" w="16612878">
                <a:moveTo>
                  <a:pt x="16612878" y="0"/>
                </a:moveTo>
                <a:lnTo>
                  <a:pt x="0" y="0"/>
                </a:lnTo>
                <a:lnTo>
                  <a:pt x="0" y="3262165"/>
                </a:lnTo>
                <a:lnTo>
                  <a:pt x="16612878" y="3262165"/>
                </a:lnTo>
                <a:lnTo>
                  <a:pt x="16612878"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3760112" y="6308151"/>
            <a:ext cx="15669636" cy="3076947"/>
          </a:xfrm>
          <a:custGeom>
            <a:avLst/>
            <a:gdLst/>
            <a:ahLst/>
            <a:cxnLst/>
            <a:rect r="r" b="b" t="t" l="l"/>
            <a:pathLst>
              <a:path h="3076947" w="15669636">
                <a:moveTo>
                  <a:pt x="0" y="0"/>
                </a:moveTo>
                <a:lnTo>
                  <a:pt x="15669636" y="0"/>
                </a:lnTo>
                <a:lnTo>
                  <a:pt x="15669636" y="3076947"/>
                </a:lnTo>
                <a:lnTo>
                  <a:pt x="0" y="307694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3" id="13"/>
          <p:cNvSpPr/>
          <p:nvPr/>
        </p:nvSpPr>
        <p:spPr>
          <a:xfrm flipH="false" flipV="false" rot="0">
            <a:off x="3535655" y="1698128"/>
            <a:ext cx="15894093" cy="3121022"/>
          </a:xfrm>
          <a:custGeom>
            <a:avLst/>
            <a:gdLst/>
            <a:ahLst/>
            <a:cxnLst/>
            <a:rect r="r" b="b" t="t" l="l"/>
            <a:pathLst>
              <a:path h="3121022" w="15894093">
                <a:moveTo>
                  <a:pt x="0" y="0"/>
                </a:moveTo>
                <a:lnTo>
                  <a:pt x="15894093" y="0"/>
                </a:lnTo>
                <a:lnTo>
                  <a:pt x="15894093" y="3121022"/>
                </a:lnTo>
                <a:lnTo>
                  <a:pt x="0" y="312102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4" id="14"/>
          <p:cNvSpPr txBox="true"/>
          <p:nvPr/>
        </p:nvSpPr>
        <p:spPr>
          <a:xfrm rot="0">
            <a:off x="4622000" y="2325499"/>
            <a:ext cx="11152782" cy="1484407"/>
          </a:xfrm>
          <a:prstGeom prst="rect">
            <a:avLst/>
          </a:prstGeom>
        </p:spPr>
        <p:txBody>
          <a:bodyPr anchor="t" rtlCol="false" tIns="0" lIns="0" bIns="0" rIns="0">
            <a:spAutoFit/>
          </a:bodyPr>
          <a:lstStyle/>
          <a:p>
            <a:pPr algn="r">
              <a:lnSpc>
                <a:spcPts val="5857"/>
              </a:lnSpc>
              <a:spcBef>
                <a:spcPct val="0"/>
              </a:spcBef>
            </a:pPr>
            <a:r>
              <a:rPr lang="en-US" sz="4183">
                <a:solidFill>
                  <a:srgbClr val="FFFFFF"/>
                </a:solidFill>
                <a:latin typeface="Arimo"/>
                <a:ea typeface="Arimo"/>
                <a:cs typeface="Arimo"/>
                <a:sym typeface="Arimo"/>
              </a:rPr>
              <a:t>Covid-19  adalah krisis besar, tapi juga peluang untuk berubah </a:t>
            </a:r>
          </a:p>
        </p:txBody>
      </p:sp>
      <p:sp>
        <p:nvSpPr>
          <p:cNvPr name="TextBox 15" id="15"/>
          <p:cNvSpPr txBox="true"/>
          <p:nvPr/>
        </p:nvSpPr>
        <p:spPr>
          <a:xfrm rot="0">
            <a:off x="2503626" y="4619191"/>
            <a:ext cx="11312754" cy="1501933"/>
          </a:xfrm>
          <a:prstGeom prst="rect">
            <a:avLst/>
          </a:prstGeom>
        </p:spPr>
        <p:txBody>
          <a:bodyPr anchor="t" rtlCol="false" tIns="0" lIns="0" bIns="0" rIns="0">
            <a:spAutoFit/>
          </a:bodyPr>
          <a:lstStyle/>
          <a:p>
            <a:pPr algn="l">
              <a:lnSpc>
                <a:spcPts val="5941"/>
              </a:lnSpc>
              <a:spcBef>
                <a:spcPct val="0"/>
              </a:spcBef>
            </a:pPr>
            <a:r>
              <a:rPr lang="en-US" sz="4243">
                <a:solidFill>
                  <a:srgbClr val="FFFFFF"/>
                </a:solidFill>
                <a:latin typeface="Arimo"/>
                <a:ea typeface="Arimo"/>
                <a:cs typeface="Arimo"/>
                <a:sym typeface="Arimo"/>
              </a:rPr>
              <a:t>Pentingnya bersikap adaptif, inovatif, dan peduli sosial</a:t>
            </a:r>
          </a:p>
        </p:txBody>
      </p:sp>
      <p:sp>
        <p:nvSpPr>
          <p:cNvPr name="TextBox 16" id="16"/>
          <p:cNvSpPr txBox="true"/>
          <p:nvPr/>
        </p:nvSpPr>
        <p:spPr>
          <a:xfrm rot="0">
            <a:off x="4244250" y="6949757"/>
            <a:ext cx="11312754" cy="1501933"/>
          </a:xfrm>
          <a:prstGeom prst="rect">
            <a:avLst/>
          </a:prstGeom>
        </p:spPr>
        <p:txBody>
          <a:bodyPr anchor="t" rtlCol="false" tIns="0" lIns="0" bIns="0" rIns="0">
            <a:spAutoFit/>
          </a:bodyPr>
          <a:lstStyle/>
          <a:p>
            <a:pPr algn="r">
              <a:lnSpc>
                <a:spcPts val="5941"/>
              </a:lnSpc>
              <a:spcBef>
                <a:spcPct val="0"/>
              </a:spcBef>
            </a:pPr>
            <a:r>
              <a:rPr lang="en-US" sz="4243">
                <a:solidFill>
                  <a:srgbClr val="FFFFFF"/>
                </a:solidFill>
                <a:latin typeface="Arimo"/>
                <a:ea typeface="Arimo"/>
                <a:cs typeface="Arimo"/>
                <a:sym typeface="Arimo"/>
              </a:rPr>
              <a:t>Masa depan di tentukan oleh bagaimana kita menyikapi hari ini </a:t>
            </a:r>
          </a:p>
        </p:txBody>
      </p:sp>
      <p:sp>
        <p:nvSpPr>
          <p:cNvPr name="TextBox 17" id="17"/>
          <p:cNvSpPr txBox="true"/>
          <p:nvPr/>
        </p:nvSpPr>
        <p:spPr>
          <a:xfrm rot="0">
            <a:off x="5389640" y="129195"/>
            <a:ext cx="6964343" cy="1623372"/>
          </a:xfrm>
          <a:prstGeom prst="rect">
            <a:avLst/>
          </a:prstGeom>
        </p:spPr>
        <p:txBody>
          <a:bodyPr anchor="t" rtlCol="false" tIns="0" lIns="0" bIns="0" rIns="0">
            <a:spAutoFit/>
          </a:bodyPr>
          <a:lstStyle/>
          <a:p>
            <a:pPr algn="ctr">
              <a:lnSpc>
                <a:spcPts val="12912"/>
              </a:lnSpc>
              <a:spcBef>
                <a:spcPct val="0"/>
              </a:spcBef>
            </a:pPr>
            <a:r>
              <a:rPr lang="en-US" b="true" sz="9223">
                <a:solidFill>
                  <a:srgbClr val="23354B"/>
                </a:solidFill>
                <a:latin typeface="Arimo Bold"/>
                <a:ea typeface="Arimo Bold"/>
                <a:cs typeface="Arimo Bold"/>
                <a:sym typeface="Arimo Bold"/>
              </a:rPr>
              <a:t>Kesimpulan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DAGnrErVDe4</dc:identifier>
  <dcterms:modified xsi:type="dcterms:W3CDTF">2011-08-01T06:04:30Z</dcterms:modified>
  <cp:revision>1</cp:revision>
  <dc:title>Putih Biru Abstrak Seminar Proposal Presentasi</dc:title>
</cp:coreProperties>
</file>